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18288000" cy="10287000"/>
  <p:notesSz cx="6858000" cy="9144000"/>
  <p:embeddedFontLst>
    <p:embeddedFont>
      <p:font typeface="Archivo Black" panose="020B0604020202020204" charset="0"/>
      <p:regular r:id="rId40"/>
    </p:embeddedFont>
    <p:embeddedFont>
      <p:font typeface="Canva Sans" panose="020B0604020202020204" charset="0"/>
      <p:regular r:id="rId41"/>
    </p:embeddedFont>
    <p:embeddedFont>
      <p:font typeface="Canva Sans Bold" panose="020B0604020202020204" charset="0"/>
      <p:regular r:id="rId42"/>
    </p:embeddedFont>
    <p:embeddedFont>
      <p:font typeface="Fredoka" panose="020B0604020202020204" charset="0"/>
      <p:regular r:id="rId43"/>
    </p:embeddedFont>
    <p:embeddedFont>
      <p:font typeface="Gagalin" panose="020B0604020202020204" charset="0"/>
      <p:regular r:id="rId44"/>
    </p:embeddedFont>
    <p:embeddedFont>
      <p:font typeface="Inter Bold" panose="020B0604020202020204" charset="0"/>
      <p:regular r:id="rId45"/>
    </p:embeddedFont>
    <p:embeddedFont>
      <p:font typeface="Montserrat Semi-Bold" panose="020B0604020202020204" charset="0"/>
      <p:regular r:id="rId46"/>
    </p:embeddedFont>
    <p:embeddedFont>
      <p:font typeface="Poppins" panose="00000500000000000000" pitchFamily="2" charset="0"/>
      <p:regular r:id="rId47"/>
    </p:embeddedFont>
    <p:embeddedFont>
      <p:font typeface="Poppins Bold" panose="020B0604020202020204" charset="0"/>
      <p:regular r:id="rId48"/>
    </p:embeddedFont>
    <p:embeddedFont>
      <p:font typeface="Poppins Semi-Bold" panose="020B0604020202020204" charset="0"/>
      <p:regular r:id="rId49"/>
    </p:embeddedFont>
    <p:embeddedFont>
      <p:font typeface="Times New Roman Semi-Bold" panose="020B0604020202020204" charset="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997" b="-2997"/>
            </a:stretch>
          </a:blipFill>
        </p:spPr>
      </p:sp>
      <p:grpSp>
        <p:nvGrpSpPr>
          <p:cNvPr id="3" name="Group 3"/>
          <p:cNvGrpSpPr/>
          <p:nvPr/>
        </p:nvGrpSpPr>
        <p:grpSpPr>
          <a:xfrm rot="-10800000">
            <a:off x="28575" y="102183"/>
            <a:ext cx="18259425" cy="10680117"/>
            <a:chOff x="0" y="0"/>
            <a:chExt cx="4809067" cy="2812870"/>
          </a:xfrm>
        </p:grpSpPr>
        <p:sp>
          <p:nvSpPr>
            <p:cNvPr id="4" name="Freeform 4"/>
            <p:cNvSpPr/>
            <p:nvPr/>
          </p:nvSpPr>
          <p:spPr>
            <a:xfrm>
              <a:off x="0" y="0"/>
              <a:ext cx="4809067" cy="2812870"/>
            </a:xfrm>
            <a:custGeom>
              <a:avLst/>
              <a:gdLst/>
              <a:ahLst/>
              <a:cxnLst/>
              <a:rect l="l" t="t" r="r" b="b"/>
              <a:pathLst>
                <a:path w="4809067" h="2812870">
                  <a:moveTo>
                    <a:pt x="0" y="0"/>
                  </a:moveTo>
                  <a:lnTo>
                    <a:pt x="4809067" y="0"/>
                  </a:lnTo>
                  <a:lnTo>
                    <a:pt x="4809067" y="2812870"/>
                  </a:lnTo>
                  <a:lnTo>
                    <a:pt x="0" y="2812870"/>
                  </a:lnTo>
                  <a:close/>
                </a:path>
              </a:pathLst>
            </a:custGeom>
            <a:gradFill rotWithShape="1">
              <a:gsLst>
                <a:gs pos="0">
                  <a:srgbClr val="283E51">
                    <a:alpha val="0"/>
                  </a:srgbClr>
                </a:gs>
                <a:gs pos="33333">
                  <a:srgbClr val="283E51">
                    <a:alpha val="75500"/>
                  </a:srgbClr>
                </a:gs>
                <a:gs pos="66667">
                  <a:srgbClr val="283E51">
                    <a:alpha val="100000"/>
                  </a:srgbClr>
                </a:gs>
                <a:gs pos="100000">
                  <a:srgbClr val="122737">
                    <a:alpha val="100000"/>
                  </a:srgbClr>
                </a:gs>
              </a:gsLst>
              <a:lin ang="0"/>
            </a:gradFill>
          </p:spPr>
        </p:sp>
        <p:sp>
          <p:nvSpPr>
            <p:cNvPr id="5" name="TextBox 5"/>
            <p:cNvSpPr txBox="1"/>
            <p:nvPr/>
          </p:nvSpPr>
          <p:spPr>
            <a:xfrm>
              <a:off x="0" y="-38100"/>
              <a:ext cx="4809067" cy="285097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381945" y="2636944"/>
            <a:ext cx="5141069" cy="51410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89A8"/>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5229981" y="5191946"/>
            <a:ext cx="2586067" cy="258606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CAE4">
                <a:alpha val="49804"/>
              </a:srgbClr>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2" name="AutoShape 12"/>
          <p:cNvSpPr/>
          <p:nvPr/>
        </p:nvSpPr>
        <p:spPr>
          <a:xfrm>
            <a:off x="16626823" y="1297609"/>
            <a:ext cx="632477" cy="0"/>
          </a:xfrm>
          <a:prstGeom prst="line">
            <a:avLst/>
          </a:prstGeom>
          <a:ln w="38100" cap="flat">
            <a:solidFill>
              <a:srgbClr val="CBE5FA"/>
            </a:solidFill>
            <a:prstDash val="solid"/>
            <a:headEnd type="none" w="sm" len="sm"/>
            <a:tailEnd type="none" w="sm" len="sm"/>
          </a:ln>
        </p:spPr>
      </p:sp>
      <p:sp>
        <p:nvSpPr>
          <p:cNvPr id="13" name="AutoShape 13"/>
          <p:cNvSpPr/>
          <p:nvPr/>
        </p:nvSpPr>
        <p:spPr>
          <a:xfrm>
            <a:off x="16626823" y="1483471"/>
            <a:ext cx="632477" cy="0"/>
          </a:xfrm>
          <a:prstGeom prst="line">
            <a:avLst/>
          </a:prstGeom>
          <a:ln w="38100" cap="flat">
            <a:solidFill>
              <a:srgbClr val="CBE5FA"/>
            </a:solidFill>
            <a:prstDash val="solid"/>
            <a:headEnd type="none" w="sm" len="sm"/>
            <a:tailEnd type="none" w="sm" len="sm"/>
          </a:ln>
        </p:spPr>
      </p:sp>
      <p:grpSp>
        <p:nvGrpSpPr>
          <p:cNvPr id="14" name="Group 14"/>
          <p:cNvGrpSpPr/>
          <p:nvPr/>
        </p:nvGrpSpPr>
        <p:grpSpPr>
          <a:xfrm>
            <a:off x="14652888" y="1028700"/>
            <a:ext cx="1568783" cy="474303"/>
            <a:chOff x="0" y="0"/>
            <a:chExt cx="458223" cy="138538"/>
          </a:xfrm>
        </p:grpSpPr>
        <p:sp>
          <p:nvSpPr>
            <p:cNvPr id="15" name="Freeform 15"/>
            <p:cNvSpPr/>
            <p:nvPr/>
          </p:nvSpPr>
          <p:spPr>
            <a:xfrm>
              <a:off x="0" y="0"/>
              <a:ext cx="458223" cy="138538"/>
            </a:xfrm>
            <a:custGeom>
              <a:avLst/>
              <a:gdLst/>
              <a:ahLst/>
              <a:cxnLst/>
              <a:rect l="l" t="t" r="r" b="b"/>
              <a:pathLst>
                <a:path w="458223" h="138538">
                  <a:moveTo>
                    <a:pt x="69269" y="0"/>
                  </a:moveTo>
                  <a:lnTo>
                    <a:pt x="388954" y="0"/>
                  </a:lnTo>
                  <a:cubicBezTo>
                    <a:pt x="407325" y="0"/>
                    <a:pt x="424944" y="7298"/>
                    <a:pt x="437935" y="20288"/>
                  </a:cubicBezTo>
                  <a:cubicBezTo>
                    <a:pt x="450925" y="33279"/>
                    <a:pt x="458223" y="50898"/>
                    <a:pt x="458223" y="69269"/>
                  </a:cubicBezTo>
                  <a:lnTo>
                    <a:pt x="458223" y="69269"/>
                  </a:lnTo>
                  <a:cubicBezTo>
                    <a:pt x="458223" y="107526"/>
                    <a:pt x="427210" y="138538"/>
                    <a:pt x="388954" y="138538"/>
                  </a:cubicBezTo>
                  <a:lnTo>
                    <a:pt x="69269" y="138538"/>
                  </a:lnTo>
                  <a:cubicBezTo>
                    <a:pt x="31013" y="138538"/>
                    <a:pt x="0" y="107526"/>
                    <a:pt x="0" y="69269"/>
                  </a:cubicBezTo>
                  <a:lnTo>
                    <a:pt x="0" y="69269"/>
                  </a:lnTo>
                  <a:cubicBezTo>
                    <a:pt x="0" y="31013"/>
                    <a:pt x="31013" y="0"/>
                    <a:pt x="69269" y="0"/>
                  </a:cubicBezTo>
                  <a:close/>
                </a:path>
              </a:pathLst>
            </a:custGeom>
            <a:solidFill>
              <a:srgbClr val="6489A8"/>
            </a:solidFill>
            <a:ln w="38100" cap="rnd">
              <a:solidFill>
                <a:srgbClr val="6489A8"/>
              </a:solidFill>
              <a:prstDash val="solid"/>
              <a:round/>
            </a:ln>
          </p:spPr>
        </p:sp>
        <p:sp>
          <p:nvSpPr>
            <p:cNvPr id="16" name="TextBox 16"/>
            <p:cNvSpPr txBox="1"/>
            <p:nvPr/>
          </p:nvSpPr>
          <p:spPr>
            <a:xfrm>
              <a:off x="0" y="-47625"/>
              <a:ext cx="458223" cy="186163"/>
            </a:xfrm>
            <a:prstGeom prst="rect">
              <a:avLst/>
            </a:prstGeom>
          </p:spPr>
          <p:txBody>
            <a:bodyPr lIns="50800" tIns="50800" rIns="50800" bIns="50800" rtlCol="0" anchor="ctr"/>
            <a:lstStyle/>
            <a:p>
              <a:pPr algn="ctr">
                <a:lnSpc>
                  <a:spcPts val="3499"/>
                </a:lnSpc>
              </a:pPr>
              <a:endParaRPr/>
            </a:p>
          </p:txBody>
        </p:sp>
      </p:grpSp>
      <p:sp>
        <p:nvSpPr>
          <p:cNvPr id="17" name="AutoShape 17"/>
          <p:cNvSpPr/>
          <p:nvPr/>
        </p:nvSpPr>
        <p:spPr>
          <a:xfrm>
            <a:off x="16626823" y="1099942"/>
            <a:ext cx="632477" cy="0"/>
          </a:xfrm>
          <a:prstGeom prst="line">
            <a:avLst/>
          </a:prstGeom>
          <a:ln w="38100" cap="flat">
            <a:solidFill>
              <a:srgbClr val="CBE5FA"/>
            </a:solidFill>
            <a:prstDash val="solid"/>
            <a:headEnd type="none" w="sm" len="sm"/>
            <a:tailEnd type="none" w="sm" len="sm"/>
          </a:ln>
        </p:spPr>
      </p:sp>
      <p:grpSp>
        <p:nvGrpSpPr>
          <p:cNvPr id="18" name="Group 18"/>
          <p:cNvGrpSpPr/>
          <p:nvPr/>
        </p:nvGrpSpPr>
        <p:grpSpPr>
          <a:xfrm>
            <a:off x="15985854" y="8781148"/>
            <a:ext cx="1273446" cy="477152"/>
            <a:chOff x="0" y="0"/>
            <a:chExt cx="1084619" cy="406400"/>
          </a:xfrm>
        </p:grpSpPr>
        <p:sp>
          <p:nvSpPr>
            <p:cNvPr id="19" name="Freeform 1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20" name="TextBox 2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2569032" y="3098699"/>
            <a:ext cx="10817167" cy="2101172"/>
          </a:xfrm>
          <a:prstGeom prst="rect">
            <a:avLst/>
          </a:prstGeom>
        </p:spPr>
        <p:txBody>
          <a:bodyPr lIns="0" tIns="0" rIns="0" bIns="0" rtlCol="0" anchor="t">
            <a:spAutoFit/>
          </a:bodyPr>
          <a:lstStyle/>
          <a:p>
            <a:pPr algn="l">
              <a:lnSpc>
                <a:spcPts val="17181"/>
              </a:lnSpc>
            </a:pPr>
            <a:r>
              <a:rPr lang="en-US" sz="12272" b="1">
                <a:solidFill>
                  <a:srgbClr val="FFFFFF"/>
                </a:solidFill>
                <a:latin typeface="Inter Bold"/>
                <a:ea typeface="Inter Bold"/>
                <a:cs typeface="Inter Bold"/>
                <a:sym typeface="Inter Bold"/>
              </a:rPr>
              <a:t>SQL PROJECT</a:t>
            </a:r>
          </a:p>
        </p:txBody>
      </p:sp>
      <p:sp>
        <p:nvSpPr>
          <p:cNvPr id="22" name="TextBox 22"/>
          <p:cNvSpPr txBox="1"/>
          <p:nvPr/>
        </p:nvSpPr>
        <p:spPr>
          <a:xfrm>
            <a:off x="2616273" y="5111735"/>
            <a:ext cx="10387814" cy="1483163"/>
          </a:xfrm>
          <a:prstGeom prst="rect">
            <a:avLst/>
          </a:prstGeom>
        </p:spPr>
        <p:txBody>
          <a:bodyPr lIns="0" tIns="0" rIns="0" bIns="0" rtlCol="0" anchor="t">
            <a:spAutoFit/>
          </a:bodyPr>
          <a:lstStyle/>
          <a:p>
            <a:pPr algn="l">
              <a:lnSpc>
                <a:spcPts val="6038"/>
              </a:lnSpc>
            </a:pPr>
            <a:r>
              <a:rPr lang="en-US" sz="4312" b="1" dirty="0">
                <a:solidFill>
                  <a:srgbClr val="CBE5FA"/>
                </a:solidFill>
                <a:latin typeface="Montserrat Semi-Bold"/>
                <a:ea typeface="Montserrat Semi-Bold"/>
                <a:cs typeface="Montserrat Semi-Bold"/>
                <a:sym typeface="Montserrat Semi-Bold"/>
              </a:rPr>
              <a:t>AIRLINE RESERVATION SYSTEM</a:t>
            </a:r>
          </a:p>
          <a:p>
            <a:pPr algn="l">
              <a:lnSpc>
                <a:spcPts val="6038"/>
              </a:lnSpc>
            </a:pPr>
            <a:r>
              <a:rPr lang="en-US" sz="4312" b="1" dirty="0">
                <a:solidFill>
                  <a:srgbClr val="CBE5FA"/>
                </a:solidFill>
                <a:latin typeface="Montserrat Semi-Bold"/>
                <a:ea typeface="Montserrat Semi-Bold"/>
                <a:cs typeface="Montserrat Semi-Bold"/>
                <a:sym typeface="Montserrat Semi-Bold"/>
              </a:rPr>
              <a:t>INDIGO AIRLINES(2022-24)</a:t>
            </a:r>
          </a:p>
        </p:txBody>
      </p:sp>
      <p:sp>
        <p:nvSpPr>
          <p:cNvPr id="23" name="TextBox 23"/>
          <p:cNvSpPr txBox="1"/>
          <p:nvPr/>
        </p:nvSpPr>
        <p:spPr>
          <a:xfrm>
            <a:off x="14682125" y="1061842"/>
            <a:ext cx="1373472" cy="339848"/>
          </a:xfrm>
          <a:prstGeom prst="rect">
            <a:avLst/>
          </a:prstGeom>
        </p:spPr>
        <p:txBody>
          <a:bodyPr lIns="0" tIns="0" rIns="0" bIns="0" rtlCol="0" anchor="t">
            <a:spAutoFit/>
          </a:bodyPr>
          <a:lstStyle/>
          <a:p>
            <a:pPr algn="ctr">
              <a:lnSpc>
                <a:spcPts val="2777"/>
              </a:lnSpc>
            </a:pPr>
            <a:r>
              <a:rPr lang="en-US" sz="1983">
                <a:solidFill>
                  <a:srgbClr val="FFFFFF"/>
                </a:solidFill>
                <a:latin typeface="Canva Sans"/>
                <a:ea typeface="Canva Sans"/>
                <a:cs typeface="Canva Sans"/>
                <a:sym typeface="Canva Sans"/>
              </a:rPr>
              <a:t>Home</a:t>
            </a:r>
          </a:p>
        </p:txBody>
      </p:sp>
      <p:sp>
        <p:nvSpPr>
          <p:cNvPr id="24" name="TextBox 24"/>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16259361" y="9258300"/>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396184" y="3661977"/>
            <a:ext cx="8450080" cy="5467080"/>
            <a:chOff x="0" y="0"/>
            <a:chExt cx="1105817" cy="715448"/>
          </a:xfrm>
        </p:grpSpPr>
        <p:sp>
          <p:nvSpPr>
            <p:cNvPr id="15" name="Freeform 15"/>
            <p:cNvSpPr/>
            <p:nvPr/>
          </p:nvSpPr>
          <p:spPr>
            <a:xfrm>
              <a:off x="0" y="0"/>
              <a:ext cx="1105817" cy="715448"/>
            </a:xfrm>
            <a:custGeom>
              <a:avLst/>
              <a:gdLst/>
              <a:ahLst/>
              <a:cxnLst/>
              <a:rect l="l" t="t" r="r" b="b"/>
              <a:pathLst>
                <a:path w="1105817" h="715448">
                  <a:moveTo>
                    <a:pt x="36648" y="0"/>
                  </a:moveTo>
                  <a:lnTo>
                    <a:pt x="1069169" y="0"/>
                  </a:lnTo>
                  <a:cubicBezTo>
                    <a:pt x="1089409" y="0"/>
                    <a:pt x="1105817" y="16408"/>
                    <a:pt x="1105817" y="36648"/>
                  </a:cubicBezTo>
                  <a:lnTo>
                    <a:pt x="1105817" y="678800"/>
                  </a:lnTo>
                  <a:cubicBezTo>
                    <a:pt x="1105817" y="699040"/>
                    <a:pt x="1089409" y="715448"/>
                    <a:pt x="1069169" y="715448"/>
                  </a:cubicBezTo>
                  <a:lnTo>
                    <a:pt x="36648" y="715448"/>
                  </a:lnTo>
                  <a:cubicBezTo>
                    <a:pt x="16408" y="715448"/>
                    <a:pt x="0" y="699040"/>
                    <a:pt x="0" y="678800"/>
                  </a:cubicBezTo>
                  <a:lnTo>
                    <a:pt x="0" y="36648"/>
                  </a:lnTo>
                  <a:cubicBezTo>
                    <a:pt x="0" y="16408"/>
                    <a:pt x="16408" y="0"/>
                    <a:pt x="36648" y="0"/>
                  </a:cubicBezTo>
                  <a:close/>
                </a:path>
              </a:pathLst>
            </a:custGeom>
            <a:blipFill>
              <a:blip r:embed="rId2"/>
              <a:stretch>
                <a:fillRect t="-8154" b="-8154"/>
              </a:stretch>
            </a:blipFill>
          </p:spPr>
        </p:sp>
      </p:grpSp>
      <p:grpSp>
        <p:nvGrpSpPr>
          <p:cNvPr id="16" name="Group 16"/>
          <p:cNvGrpSpPr/>
          <p:nvPr/>
        </p:nvGrpSpPr>
        <p:grpSpPr>
          <a:xfrm>
            <a:off x="9446933" y="3837723"/>
            <a:ext cx="8516988" cy="5261951"/>
            <a:chOff x="0" y="0"/>
            <a:chExt cx="1082836" cy="695075"/>
          </a:xfrm>
        </p:grpSpPr>
        <p:sp>
          <p:nvSpPr>
            <p:cNvPr id="17" name="Freeform 17"/>
            <p:cNvSpPr/>
            <p:nvPr/>
          </p:nvSpPr>
          <p:spPr>
            <a:xfrm>
              <a:off x="0" y="0"/>
              <a:ext cx="1082836" cy="695075"/>
            </a:xfrm>
            <a:custGeom>
              <a:avLst/>
              <a:gdLst/>
              <a:ahLst/>
              <a:cxnLst/>
              <a:rect l="l" t="t" r="r" b="b"/>
              <a:pathLst>
                <a:path w="1082836" h="695075">
                  <a:moveTo>
                    <a:pt x="36360" y="0"/>
                  </a:moveTo>
                  <a:lnTo>
                    <a:pt x="1046476" y="0"/>
                  </a:lnTo>
                  <a:cubicBezTo>
                    <a:pt x="1056119" y="0"/>
                    <a:pt x="1065367" y="3831"/>
                    <a:pt x="1072186" y="10650"/>
                  </a:cubicBezTo>
                  <a:cubicBezTo>
                    <a:pt x="1079005" y="17468"/>
                    <a:pt x="1082836" y="26717"/>
                    <a:pt x="1082836" y="36360"/>
                  </a:cubicBezTo>
                  <a:lnTo>
                    <a:pt x="1082836" y="658716"/>
                  </a:lnTo>
                  <a:cubicBezTo>
                    <a:pt x="1082836" y="678797"/>
                    <a:pt x="1066557" y="695075"/>
                    <a:pt x="1046476" y="695075"/>
                  </a:cubicBezTo>
                  <a:lnTo>
                    <a:pt x="36360" y="695075"/>
                  </a:lnTo>
                  <a:cubicBezTo>
                    <a:pt x="16279" y="695075"/>
                    <a:pt x="0" y="678797"/>
                    <a:pt x="0" y="658716"/>
                  </a:cubicBezTo>
                  <a:lnTo>
                    <a:pt x="0" y="36360"/>
                  </a:lnTo>
                  <a:cubicBezTo>
                    <a:pt x="0" y="16279"/>
                    <a:pt x="16279" y="0"/>
                    <a:pt x="36360" y="0"/>
                  </a:cubicBezTo>
                  <a:close/>
                </a:path>
              </a:pathLst>
            </a:custGeom>
            <a:blipFill>
              <a:blip r:embed="rId3"/>
              <a:stretch>
                <a:fillRect l="-5455" r="-5455"/>
              </a:stretch>
            </a:blipFill>
          </p:spPr>
        </p:sp>
      </p:grpSp>
      <p:grpSp>
        <p:nvGrpSpPr>
          <p:cNvPr id="18" name="Group 18"/>
          <p:cNvGrpSpPr/>
          <p:nvPr/>
        </p:nvGrpSpPr>
        <p:grpSpPr>
          <a:xfrm>
            <a:off x="559948" y="8636554"/>
            <a:ext cx="937505" cy="985005"/>
            <a:chOff x="0" y="0"/>
            <a:chExt cx="812800" cy="853982"/>
          </a:xfrm>
        </p:grpSpPr>
        <p:sp>
          <p:nvSpPr>
            <p:cNvPr id="19" name="Freeform 19"/>
            <p:cNvSpPr/>
            <p:nvPr/>
          </p:nvSpPr>
          <p:spPr>
            <a:xfrm>
              <a:off x="0" y="0"/>
              <a:ext cx="812800" cy="853982"/>
            </a:xfrm>
            <a:custGeom>
              <a:avLst/>
              <a:gdLst/>
              <a:ahLst/>
              <a:cxnLst/>
              <a:rect l="l" t="t" r="r" b="b"/>
              <a:pathLst>
                <a:path w="812800" h="853982">
                  <a:moveTo>
                    <a:pt x="406400" y="0"/>
                  </a:moveTo>
                  <a:cubicBezTo>
                    <a:pt x="181951" y="0"/>
                    <a:pt x="0" y="191170"/>
                    <a:pt x="0" y="426991"/>
                  </a:cubicBezTo>
                  <a:cubicBezTo>
                    <a:pt x="0" y="662812"/>
                    <a:pt x="181951" y="853982"/>
                    <a:pt x="406400" y="853982"/>
                  </a:cubicBezTo>
                  <a:cubicBezTo>
                    <a:pt x="630849" y="853982"/>
                    <a:pt x="812800" y="662812"/>
                    <a:pt x="812800" y="426991"/>
                  </a:cubicBezTo>
                  <a:cubicBezTo>
                    <a:pt x="812800" y="191170"/>
                    <a:pt x="630849" y="0"/>
                    <a:pt x="406400" y="0"/>
                  </a:cubicBezTo>
                  <a:close/>
                </a:path>
              </a:pathLst>
            </a:custGeom>
            <a:solidFill>
              <a:srgbClr val="CBE5FA"/>
            </a:solidFill>
          </p:spPr>
        </p:sp>
        <p:sp>
          <p:nvSpPr>
            <p:cNvPr id="20" name="TextBox 20"/>
            <p:cNvSpPr txBox="1"/>
            <p:nvPr/>
          </p:nvSpPr>
          <p:spPr>
            <a:xfrm>
              <a:off x="76200" y="41961"/>
              <a:ext cx="660400" cy="73196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9144000" y="3157896"/>
            <a:ext cx="937505" cy="985005"/>
            <a:chOff x="0" y="0"/>
            <a:chExt cx="812800" cy="853982"/>
          </a:xfrm>
        </p:grpSpPr>
        <p:sp>
          <p:nvSpPr>
            <p:cNvPr id="22" name="Freeform 22"/>
            <p:cNvSpPr/>
            <p:nvPr/>
          </p:nvSpPr>
          <p:spPr>
            <a:xfrm>
              <a:off x="0" y="0"/>
              <a:ext cx="812800" cy="853982"/>
            </a:xfrm>
            <a:custGeom>
              <a:avLst/>
              <a:gdLst/>
              <a:ahLst/>
              <a:cxnLst/>
              <a:rect l="l" t="t" r="r" b="b"/>
              <a:pathLst>
                <a:path w="812800" h="853982">
                  <a:moveTo>
                    <a:pt x="406400" y="0"/>
                  </a:moveTo>
                  <a:cubicBezTo>
                    <a:pt x="181951" y="0"/>
                    <a:pt x="0" y="191170"/>
                    <a:pt x="0" y="426991"/>
                  </a:cubicBezTo>
                  <a:cubicBezTo>
                    <a:pt x="0" y="662812"/>
                    <a:pt x="181951" y="853982"/>
                    <a:pt x="406400" y="853982"/>
                  </a:cubicBezTo>
                  <a:cubicBezTo>
                    <a:pt x="630849" y="853982"/>
                    <a:pt x="812800" y="662812"/>
                    <a:pt x="812800" y="426991"/>
                  </a:cubicBezTo>
                  <a:cubicBezTo>
                    <a:pt x="812800" y="191170"/>
                    <a:pt x="630849" y="0"/>
                    <a:pt x="406400" y="0"/>
                  </a:cubicBezTo>
                  <a:close/>
                </a:path>
              </a:pathLst>
            </a:custGeom>
            <a:solidFill>
              <a:srgbClr val="CBE5FA"/>
            </a:solidFill>
          </p:spPr>
        </p:sp>
        <p:sp>
          <p:nvSpPr>
            <p:cNvPr id="23" name="TextBox 23"/>
            <p:cNvSpPr txBox="1"/>
            <p:nvPr/>
          </p:nvSpPr>
          <p:spPr>
            <a:xfrm>
              <a:off x="76200" y="41961"/>
              <a:ext cx="660400" cy="73196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28700" y="584946"/>
            <a:ext cx="5247111" cy="645796"/>
          </a:xfrm>
          <a:prstGeom prst="rect">
            <a:avLst/>
          </a:prstGeom>
        </p:spPr>
        <p:txBody>
          <a:bodyPr lIns="0" tIns="0" rIns="0" bIns="0" rtlCol="0" anchor="t">
            <a:spAutoFit/>
          </a:bodyPr>
          <a:lstStyle/>
          <a:p>
            <a:pPr algn="l">
              <a:lnSpc>
                <a:spcPts val="4800"/>
              </a:lnSpc>
            </a:pPr>
            <a:r>
              <a:rPr lang="en-US" sz="4800" b="1">
                <a:solidFill>
                  <a:srgbClr val="263744"/>
                </a:solidFill>
                <a:latin typeface="Inter Bold"/>
                <a:ea typeface="Inter Bold"/>
                <a:cs typeface="Inter Bold"/>
                <a:sym typeface="Inter Bold"/>
              </a:rPr>
              <a:t>ORDER BY</a:t>
            </a:r>
          </a:p>
        </p:txBody>
      </p:sp>
      <p:sp>
        <p:nvSpPr>
          <p:cNvPr id="25" name="TextBox 25"/>
          <p:cNvSpPr txBox="1"/>
          <p:nvPr/>
        </p:nvSpPr>
        <p:spPr>
          <a:xfrm>
            <a:off x="16398848" y="9343618"/>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10</a:t>
            </a:r>
          </a:p>
        </p:txBody>
      </p:sp>
      <p:sp>
        <p:nvSpPr>
          <p:cNvPr id="26" name="TextBox 26"/>
          <p:cNvSpPr txBox="1"/>
          <p:nvPr/>
        </p:nvSpPr>
        <p:spPr>
          <a:xfrm>
            <a:off x="1028700" y="1667280"/>
            <a:ext cx="4622190" cy="879475"/>
          </a:xfrm>
          <a:prstGeom prst="rect">
            <a:avLst/>
          </a:prstGeom>
        </p:spPr>
        <p:txBody>
          <a:bodyPr lIns="0" tIns="0" rIns="0" bIns="0" rtlCol="0" anchor="t">
            <a:spAutoFit/>
          </a:bodyPr>
          <a:lstStyle/>
          <a:p>
            <a:pPr algn="l">
              <a:lnSpc>
                <a:spcPts val="3499"/>
              </a:lnSpc>
            </a:pPr>
            <a:r>
              <a:rPr lang="en-US" sz="2499" b="1">
                <a:solidFill>
                  <a:srgbClr val="263744"/>
                </a:solidFill>
                <a:latin typeface="Poppins Semi-Bold"/>
                <a:ea typeface="Poppins Semi-Bold"/>
                <a:cs typeface="Poppins Semi-Bold"/>
                <a:sym typeface="Poppins Semi-Bold"/>
              </a:rPr>
              <a:t>Q. Sort passengers by age(highest to lowest)</a:t>
            </a:r>
          </a:p>
        </p:txBody>
      </p:sp>
      <p:sp>
        <p:nvSpPr>
          <p:cNvPr id="27" name="TextBox 27"/>
          <p:cNvSpPr txBox="1"/>
          <p:nvPr/>
        </p:nvSpPr>
        <p:spPr>
          <a:xfrm>
            <a:off x="10421363" y="1667280"/>
            <a:ext cx="5189170" cy="875176"/>
          </a:xfrm>
          <a:prstGeom prst="rect">
            <a:avLst/>
          </a:prstGeom>
        </p:spPr>
        <p:txBody>
          <a:bodyPr lIns="0" tIns="0" rIns="0" bIns="0" rtlCol="0" anchor="t">
            <a:spAutoFit/>
          </a:bodyPr>
          <a:lstStyle/>
          <a:p>
            <a:pPr algn="l">
              <a:lnSpc>
                <a:spcPts val="3499"/>
              </a:lnSpc>
            </a:pPr>
            <a:r>
              <a:rPr lang="en-US" sz="2499" b="1" dirty="0">
                <a:solidFill>
                  <a:srgbClr val="263744"/>
                </a:solidFill>
                <a:latin typeface="Poppins Semi-Bold"/>
                <a:ea typeface="Poppins Semi-Bold"/>
                <a:cs typeface="Poppins Semi-Bold"/>
                <a:sym typeface="Poppins Semi-Bold"/>
              </a:rPr>
              <a:t>Q. Sort reservations by passengers(oldest first)</a:t>
            </a:r>
          </a:p>
        </p:txBody>
      </p:sp>
      <p:sp>
        <p:nvSpPr>
          <p:cNvPr id="28" name="TextBox 28"/>
          <p:cNvSpPr txBox="1"/>
          <p:nvPr/>
        </p:nvSpPr>
        <p:spPr>
          <a:xfrm>
            <a:off x="694124" y="8875057"/>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01.</a:t>
            </a:r>
          </a:p>
        </p:txBody>
      </p:sp>
      <p:sp>
        <p:nvSpPr>
          <p:cNvPr id="29" name="TextBox 29"/>
          <p:cNvSpPr txBox="1"/>
          <p:nvPr/>
        </p:nvSpPr>
        <p:spPr>
          <a:xfrm>
            <a:off x="9278176" y="3396398"/>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grpSp>
        <p:nvGrpSpPr>
          <p:cNvPr id="2" name="Group 2"/>
          <p:cNvGrpSpPr/>
          <p:nvPr/>
        </p:nvGrpSpPr>
        <p:grpSpPr>
          <a:xfrm>
            <a:off x="15236281" y="2033228"/>
            <a:ext cx="3051719" cy="5253514"/>
            <a:chOff x="0" y="0"/>
            <a:chExt cx="803745" cy="1383642"/>
          </a:xfrm>
        </p:grpSpPr>
        <p:sp>
          <p:nvSpPr>
            <p:cNvPr id="3" name="Freeform 3"/>
            <p:cNvSpPr/>
            <p:nvPr/>
          </p:nvSpPr>
          <p:spPr>
            <a:xfrm>
              <a:off x="0" y="0"/>
              <a:ext cx="803745" cy="1383642"/>
            </a:xfrm>
            <a:custGeom>
              <a:avLst/>
              <a:gdLst/>
              <a:ahLst/>
              <a:cxnLst/>
              <a:rect l="l" t="t" r="r" b="b"/>
              <a:pathLst>
                <a:path w="803745" h="1383642">
                  <a:moveTo>
                    <a:pt x="129382" y="0"/>
                  </a:moveTo>
                  <a:lnTo>
                    <a:pt x="674363" y="0"/>
                  </a:lnTo>
                  <a:cubicBezTo>
                    <a:pt x="745819" y="0"/>
                    <a:pt x="803745" y="57926"/>
                    <a:pt x="803745" y="129382"/>
                  </a:cubicBezTo>
                  <a:lnTo>
                    <a:pt x="803745" y="1254259"/>
                  </a:lnTo>
                  <a:cubicBezTo>
                    <a:pt x="803745" y="1325715"/>
                    <a:pt x="745819" y="1383642"/>
                    <a:pt x="674363" y="1383642"/>
                  </a:cubicBezTo>
                  <a:lnTo>
                    <a:pt x="129382" y="1383642"/>
                  </a:lnTo>
                  <a:cubicBezTo>
                    <a:pt x="57926" y="1383642"/>
                    <a:pt x="0" y="1325715"/>
                    <a:pt x="0" y="1254259"/>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4" name="TextBox 4"/>
            <p:cNvSpPr txBox="1"/>
            <p:nvPr/>
          </p:nvSpPr>
          <p:spPr>
            <a:xfrm>
              <a:off x="0" y="-38100"/>
              <a:ext cx="803745" cy="1421742"/>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8" name="Group 8"/>
          <p:cNvGrpSpPr/>
          <p:nvPr/>
        </p:nvGrpSpPr>
        <p:grpSpPr>
          <a:xfrm>
            <a:off x="15985854" y="8781148"/>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83974" y="3117425"/>
            <a:ext cx="7620167" cy="6437214"/>
            <a:chOff x="0" y="0"/>
            <a:chExt cx="2006958" cy="1695398"/>
          </a:xfrm>
        </p:grpSpPr>
        <p:sp>
          <p:nvSpPr>
            <p:cNvPr id="12" name="Freeform 12"/>
            <p:cNvSpPr/>
            <p:nvPr/>
          </p:nvSpPr>
          <p:spPr>
            <a:xfrm>
              <a:off x="0" y="0"/>
              <a:ext cx="2006958" cy="1695398"/>
            </a:xfrm>
            <a:custGeom>
              <a:avLst/>
              <a:gdLst/>
              <a:ahLst/>
              <a:cxnLst/>
              <a:rect l="l" t="t" r="r" b="b"/>
              <a:pathLst>
                <a:path w="2006958" h="1695398">
                  <a:moveTo>
                    <a:pt x="30479" y="0"/>
                  </a:moveTo>
                  <a:lnTo>
                    <a:pt x="1976478" y="0"/>
                  </a:lnTo>
                  <a:cubicBezTo>
                    <a:pt x="1993312" y="0"/>
                    <a:pt x="2006958" y="13646"/>
                    <a:pt x="2006958" y="30479"/>
                  </a:cubicBezTo>
                  <a:lnTo>
                    <a:pt x="2006958" y="1664919"/>
                  </a:lnTo>
                  <a:cubicBezTo>
                    <a:pt x="2006958" y="1673002"/>
                    <a:pt x="2003746" y="1680755"/>
                    <a:pt x="1998031" y="1686471"/>
                  </a:cubicBezTo>
                  <a:cubicBezTo>
                    <a:pt x="1992315" y="1692187"/>
                    <a:pt x="1984562" y="1695398"/>
                    <a:pt x="1976478" y="1695398"/>
                  </a:cubicBezTo>
                  <a:lnTo>
                    <a:pt x="30479" y="1695398"/>
                  </a:lnTo>
                  <a:cubicBezTo>
                    <a:pt x="13646" y="1695398"/>
                    <a:pt x="0" y="1681752"/>
                    <a:pt x="0" y="1664919"/>
                  </a:cubicBezTo>
                  <a:lnTo>
                    <a:pt x="0" y="30479"/>
                  </a:lnTo>
                  <a:cubicBezTo>
                    <a:pt x="0" y="22396"/>
                    <a:pt x="3211" y="14643"/>
                    <a:pt x="8927" y="8927"/>
                  </a:cubicBezTo>
                  <a:cubicBezTo>
                    <a:pt x="14643" y="3211"/>
                    <a:pt x="22396" y="0"/>
                    <a:pt x="30479" y="0"/>
                  </a:cubicBezTo>
                  <a:close/>
                </a:path>
              </a:pathLst>
            </a:custGeom>
            <a:solidFill>
              <a:srgbClr val="6489A8"/>
            </a:solidFill>
          </p:spPr>
        </p:sp>
        <p:sp>
          <p:nvSpPr>
            <p:cNvPr id="13" name="TextBox 13"/>
            <p:cNvSpPr txBox="1"/>
            <p:nvPr/>
          </p:nvSpPr>
          <p:spPr>
            <a:xfrm>
              <a:off x="0" y="-38100"/>
              <a:ext cx="2006958" cy="17334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88751" y="7337993"/>
            <a:ext cx="3051719" cy="3363461"/>
            <a:chOff x="0" y="0"/>
            <a:chExt cx="803745" cy="885850"/>
          </a:xfrm>
        </p:grpSpPr>
        <p:sp>
          <p:nvSpPr>
            <p:cNvPr id="15" name="Freeform 15"/>
            <p:cNvSpPr/>
            <p:nvPr/>
          </p:nvSpPr>
          <p:spPr>
            <a:xfrm>
              <a:off x="0" y="0"/>
              <a:ext cx="803745" cy="885850"/>
            </a:xfrm>
            <a:custGeom>
              <a:avLst/>
              <a:gdLst/>
              <a:ahLst/>
              <a:cxnLst/>
              <a:rect l="l" t="t" r="r" b="b"/>
              <a:pathLst>
                <a:path w="803745" h="885850">
                  <a:moveTo>
                    <a:pt x="129382" y="0"/>
                  </a:moveTo>
                  <a:lnTo>
                    <a:pt x="674363" y="0"/>
                  </a:lnTo>
                  <a:cubicBezTo>
                    <a:pt x="745819" y="0"/>
                    <a:pt x="803745" y="57926"/>
                    <a:pt x="803745" y="129382"/>
                  </a:cubicBezTo>
                  <a:lnTo>
                    <a:pt x="803745" y="756468"/>
                  </a:lnTo>
                  <a:cubicBezTo>
                    <a:pt x="803745" y="827923"/>
                    <a:pt x="745819" y="885850"/>
                    <a:pt x="674363" y="885850"/>
                  </a:cubicBezTo>
                  <a:lnTo>
                    <a:pt x="129382" y="885850"/>
                  </a:lnTo>
                  <a:cubicBezTo>
                    <a:pt x="57926" y="885850"/>
                    <a:pt x="0" y="827923"/>
                    <a:pt x="0" y="756468"/>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6" name="TextBox 16"/>
            <p:cNvSpPr txBox="1"/>
            <p:nvPr/>
          </p:nvSpPr>
          <p:spPr>
            <a:xfrm>
              <a:off x="0" y="-38100"/>
              <a:ext cx="803745" cy="9239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1195" y="8781148"/>
            <a:ext cx="937505" cy="9375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296400" y="3082919"/>
            <a:ext cx="8201910" cy="6362706"/>
            <a:chOff x="0" y="0"/>
            <a:chExt cx="2160174" cy="1675774"/>
          </a:xfrm>
        </p:grpSpPr>
        <p:sp>
          <p:nvSpPr>
            <p:cNvPr id="21" name="Freeform 21"/>
            <p:cNvSpPr/>
            <p:nvPr/>
          </p:nvSpPr>
          <p:spPr>
            <a:xfrm>
              <a:off x="0" y="0"/>
              <a:ext cx="2160174" cy="1675774"/>
            </a:xfrm>
            <a:custGeom>
              <a:avLst/>
              <a:gdLst/>
              <a:ahLst/>
              <a:cxnLst/>
              <a:rect l="l" t="t" r="r" b="b"/>
              <a:pathLst>
                <a:path w="2160174" h="1675774">
                  <a:moveTo>
                    <a:pt x="28318" y="0"/>
                  </a:moveTo>
                  <a:lnTo>
                    <a:pt x="2131856" y="0"/>
                  </a:lnTo>
                  <a:cubicBezTo>
                    <a:pt x="2139367" y="0"/>
                    <a:pt x="2146569" y="2983"/>
                    <a:pt x="2151880" y="8294"/>
                  </a:cubicBezTo>
                  <a:cubicBezTo>
                    <a:pt x="2157190" y="13605"/>
                    <a:pt x="2160174" y="20807"/>
                    <a:pt x="2160174" y="28318"/>
                  </a:cubicBezTo>
                  <a:lnTo>
                    <a:pt x="2160174" y="1647457"/>
                  </a:lnTo>
                  <a:cubicBezTo>
                    <a:pt x="2160174" y="1654967"/>
                    <a:pt x="2157190" y="1662170"/>
                    <a:pt x="2151880" y="1667480"/>
                  </a:cubicBezTo>
                  <a:cubicBezTo>
                    <a:pt x="2146569" y="1672791"/>
                    <a:pt x="2139367" y="1675774"/>
                    <a:pt x="2131856" y="1675774"/>
                  </a:cubicBezTo>
                  <a:lnTo>
                    <a:pt x="28318" y="1675774"/>
                  </a:lnTo>
                  <a:cubicBezTo>
                    <a:pt x="20807" y="1675774"/>
                    <a:pt x="13605" y="1672791"/>
                    <a:pt x="8294" y="1667480"/>
                  </a:cubicBezTo>
                  <a:cubicBezTo>
                    <a:pt x="2983" y="1662170"/>
                    <a:pt x="0" y="1654967"/>
                    <a:pt x="0" y="1647457"/>
                  </a:cubicBezTo>
                  <a:lnTo>
                    <a:pt x="0" y="28318"/>
                  </a:lnTo>
                  <a:cubicBezTo>
                    <a:pt x="0" y="20807"/>
                    <a:pt x="2983" y="13605"/>
                    <a:pt x="8294" y="8294"/>
                  </a:cubicBezTo>
                  <a:cubicBezTo>
                    <a:pt x="13605" y="2983"/>
                    <a:pt x="20807" y="0"/>
                    <a:pt x="28318" y="0"/>
                  </a:cubicBezTo>
                  <a:close/>
                </a:path>
              </a:pathLst>
            </a:custGeom>
            <a:solidFill>
              <a:srgbClr val="6489A8"/>
            </a:solidFill>
          </p:spPr>
        </p:sp>
        <p:sp>
          <p:nvSpPr>
            <p:cNvPr id="22" name="TextBox 22"/>
            <p:cNvSpPr txBox="1"/>
            <p:nvPr/>
          </p:nvSpPr>
          <p:spPr>
            <a:xfrm>
              <a:off x="0" y="-38100"/>
              <a:ext cx="2160174" cy="1713874"/>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804141" y="2461348"/>
            <a:ext cx="937505" cy="93750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894524" y="3117425"/>
            <a:ext cx="7909618" cy="6437214"/>
          </a:xfrm>
          <a:custGeom>
            <a:avLst/>
            <a:gdLst/>
            <a:ahLst/>
            <a:cxnLst/>
            <a:rect l="l" t="t" r="r" b="b"/>
            <a:pathLst>
              <a:path w="7909618" h="6437214">
                <a:moveTo>
                  <a:pt x="0" y="0"/>
                </a:moveTo>
                <a:lnTo>
                  <a:pt x="7909617" y="0"/>
                </a:lnTo>
                <a:lnTo>
                  <a:pt x="7909617" y="6437215"/>
                </a:lnTo>
                <a:lnTo>
                  <a:pt x="0" y="6437215"/>
                </a:lnTo>
                <a:lnTo>
                  <a:pt x="0" y="0"/>
                </a:lnTo>
                <a:close/>
              </a:path>
            </a:pathLst>
          </a:custGeom>
          <a:blipFill>
            <a:blip r:embed="rId2"/>
            <a:stretch>
              <a:fillRect l="-5020" r="-14662"/>
            </a:stretch>
          </a:blipFill>
        </p:spPr>
      </p:sp>
      <p:sp>
        <p:nvSpPr>
          <p:cNvPr id="27" name="Freeform 27"/>
          <p:cNvSpPr/>
          <p:nvPr/>
        </p:nvSpPr>
        <p:spPr>
          <a:xfrm>
            <a:off x="9296400" y="3152560"/>
            <a:ext cx="8201910" cy="6223425"/>
          </a:xfrm>
          <a:custGeom>
            <a:avLst/>
            <a:gdLst/>
            <a:ahLst/>
            <a:cxnLst/>
            <a:rect l="l" t="t" r="r" b="b"/>
            <a:pathLst>
              <a:path w="8201910" h="6223425">
                <a:moveTo>
                  <a:pt x="0" y="0"/>
                </a:moveTo>
                <a:lnTo>
                  <a:pt x="8201910" y="0"/>
                </a:lnTo>
                <a:lnTo>
                  <a:pt x="8201910" y="6223424"/>
                </a:lnTo>
                <a:lnTo>
                  <a:pt x="0" y="6223424"/>
                </a:lnTo>
                <a:lnTo>
                  <a:pt x="0" y="0"/>
                </a:lnTo>
                <a:close/>
              </a:path>
            </a:pathLst>
          </a:custGeom>
          <a:blipFill>
            <a:blip r:embed="rId3"/>
            <a:stretch>
              <a:fillRect l="-5601" r="-15561"/>
            </a:stretch>
          </a:blipFill>
        </p:spPr>
      </p:sp>
      <p:sp>
        <p:nvSpPr>
          <p:cNvPr id="28" name="TextBox 28"/>
          <p:cNvSpPr txBox="1"/>
          <p:nvPr/>
        </p:nvSpPr>
        <p:spPr>
          <a:xfrm>
            <a:off x="16364351" y="95260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11</a:t>
            </a:r>
          </a:p>
        </p:txBody>
      </p:sp>
      <p:sp>
        <p:nvSpPr>
          <p:cNvPr id="29" name="TextBox 29"/>
          <p:cNvSpPr txBox="1"/>
          <p:nvPr/>
        </p:nvSpPr>
        <p:spPr>
          <a:xfrm>
            <a:off x="737108" y="1664073"/>
            <a:ext cx="5858259" cy="408383"/>
          </a:xfrm>
          <a:prstGeom prst="rect">
            <a:avLst/>
          </a:prstGeom>
        </p:spPr>
        <p:txBody>
          <a:bodyPr lIns="0" tIns="0" rIns="0" bIns="0" rtlCol="0" anchor="t">
            <a:spAutoFit/>
          </a:bodyPr>
          <a:lstStyle/>
          <a:p>
            <a:pPr algn="l">
              <a:lnSpc>
                <a:spcPts val="3260"/>
              </a:lnSpc>
            </a:pPr>
            <a:r>
              <a:rPr lang="en-US" sz="2328">
                <a:solidFill>
                  <a:srgbClr val="FFFFFF"/>
                </a:solidFill>
                <a:latin typeface="Poppins"/>
                <a:ea typeface="Poppins"/>
                <a:cs typeface="Poppins"/>
                <a:sym typeface="Poppins"/>
              </a:rPr>
              <a:t>Q. Top 5 highest paid employees</a:t>
            </a:r>
          </a:p>
        </p:txBody>
      </p:sp>
      <p:sp>
        <p:nvSpPr>
          <p:cNvPr id="30" name="TextBox 30"/>
          <p:cNvSpPr txBox="1"/>
          <p:nvPr/>
        </p:nvSpPr>
        <p:spPr>
          <a:xfrm>
            <a:off x="225372" y="9004300"/>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01.</a:t>
            </a:r>
          </a:p>
        </p:txBody>
      </p:sp>
      <p:sp>
        <p:nvSpPr>
          <p:cNvPr id="31" name="TextBox 31"/>
          <p:cNvSpPr txBox="1"/>
          <p:nvPr/>
        </p:nvSpPr>
        <p:spPr>
          <a:xfrm>
            <a:off x="8961824" y="2676100"/>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02.</a:t>
            </a:r>
          </a:p>
        </p:txBody>
      </p:sp>
      <p:sp>
        <p:nvSpPr>
          <p:cNvPr id="32" name="TextBox 32"/>
          <p:cNvSpPr txBox="1"/>
          <p:nvPr/>
        </p:nvSpPr>
        <p:spPr>
          <a:xfrm>
            <a:off x="1670950" y="703349"/>
            <a:ext cx="7625450" cy="657539"/>
          </a:xfrm>
          <a:prstGeom prst="rect">
            <a:avLst/>
          </a:prstGeom>
        </p:spPr>
        <p:txBody>
          <a:bodyPr lIns="0" tIns="0" rIns="0" bIns="0" rtlCol="0" anchor="t">
            <a:spAutoFit/>
          </a:bodyPr>
          <a:lstStyle/>
          <a:p>
            <a:pPr algn="l">
              <a:lnSpc>
                <a:spcPts val="4887"/>
              </a:lnSpc>
            </a:pPr>
            <a:r>
              <a:rPr lang="en-US" sz="4887" b="1">
                <a:solidFill>
                  <a:srgbClr val="FFFFFF"/>
                </a:solidFill>
                <a:latin typeface="Inter Bold"/>
                <a:ea typeface="Inter Bold"/>
                <a:cs typeface="Inter Bold"/>
                <a:sym typeface="Inter Bold"/>
              </a:rPr>
              <a:t> LIMIT</a:t>
            </a:r>
          </a:p>
        </p:txBody>
      </p:sp>
      <p:sp>
        <p:nvSpPr>
          <p:cNvPr id="33" name="TextBox 33"/>
          <p:cNvSpPr txBox="1"/>
          <p:nvPr/>
        </p:nvSpPr>
        <p:spPr>
          <a:xfrm>
            <a:off x="9534604" y="1664073"/>
            <a:ext cx="5858259" cy="408383"/>
          </a:xfrm>
          <a:prstGeom prst="rect">
            <a:avLst/>
          </a:prstGeom>
        </p:spPr>
        <p:txBody>
          <a:bodyPr lIns="0" tIns="0" rIns="0" bIns="0" rtlCol="0" anchor="t">
            <a:spAutoFit/>
          </a:bodyPr>
          <a:lstStyle/>
          <a:p>
            <a:pPr algn="l">
              <a:lnSpc>
                <a:spcPts val="3260"/>
              </a:lnSpc>
            </a:pPr>
            <a:r>
              <a:rPr lang="en-US" sz="2328">
                <a:solidFill>
                  <a:srgbClr val="FFFFFF"/>
                </a:solidFill>
                <a:latin typeface="Poppins"/>
                <a:ea typeface="Poppins"/>
                <a:cs typeface="Poppins"/>
                <a:sym typeface="Poppins"/>
              </a:rPr>
              <a:t>Q. Get first 5 reservations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169" y="0"/>
            <a:ext cx="1250713" cy="125071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627A"/>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404A61"/>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404A61"/>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404A61"/>
            </a:solidFill>
            <a:prstDash val="solid"/>
            <a:headEnd type="none" w="sm" len="sm"/>
            <a:tailEnd type="none" w="sm" len="sm"/>
          </a:ln>
        </p:spPr>
      </p:sp>
      <p:grpSp>
        <p:nvGrpSpPr>
          <p:cNvPr id="8" name="Group 8"/>
          <p:cNvGrpSpPr/>
          <p:nvPr/>
        </p:nvGrpSpPr>
        <p:grpSpPr>
          <a:xfrm>
            <a:off x="16897118" y="3287778"/>
            <a:ext cx="2092393" cy="5146030"/>
            <a:chOff x="0" y="0"/>
            <a:chExt cx="551083" cy="1355333"/>
          </a:xfrm>
        </p:grpSpPr>
        <p:sp>
          <p:nvSpPr>
            <p:cNvPr id="9" name="Freeform 9"/>
            <p:cNvSpPr/>
            <p:nvPr/>
          </p:nvSpPr>
          <p:spPr>
            <a:xfrm>
              <a:off x="0" y="0"/>
              <a:ext cx="551083" cy="1355333"/>
            </a:xfrm>
            <a:custGeom>
              <a:avLst/>
              <a:gdLst/>
              <a:ahLst/>
              <a:cxnLst/>
              <a:rect l="l" t="t" r="r" b="b"/>
              <a:pathLst>
                <a:path w="551083" h="135533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404A61"/>
            </a:solidFill>
          </p:spPr>
        </p:sp>
        <p:sp>
          <p:nvSpPr>
            <p:cNvPr id="10" name="TextBox 10"/>
            <p:cNvSpPr txBox="1"/>
            <p:nvPr/>
          </p:nvSpPr>
          <p:spPr>
            <a:xfrm>
              <a:off x="0" y="-38100"/>
              <a:ext cx="551083" cy="139343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7163818" y="2913847"/>
            <a:ext cx="2092393" cy="5893892"/>
            <a:chOff x="0" y="0"/>
            <a:chExt cx="551083" cy="1552301"/>
          </a:xfrm>
        </p:grpSpPr>
        <p:sp>
          <p:nvSpPr>
            <p:cNvPr id="12" name="Freeform 12"/>
            <p:cNvSpPr/>
            <p:nvPr/>
          </p:nvSpPr>
          <p:spPr>
            <a:xfrm>
              <a:off x="0" y="0"/>
              <a:ext cx="551083" cy="1552301"/>
            </a:xfrm>
            <a:custGeom>
              <a:avLst/>
              <a:gdLst/>
              <a:ahLst/>
              <a:cxnLst/>
              <a:rect l="l" t="t" r="r" b="b"/>
              <a:pathLst>
                <a:path w="551083" h="1552301">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solidFill>
              <a:srgbClr val="1E2758"/>
            </a:solidFill>
          </p:spPr>
        </p:sp>
        <p:sp>
          <p:nvSpPr>
            <p:cNvPr id="13" name="TextBox 13"/>
            <p:cNvSpPr txBox="1"/>
            <p:nvPr/>
          </p:nvSpPr>
          <p:spPr>
            <a:xfrm>
              <a:off x="0" y="-38100"/>
              <a:ext cx="551083" cy="1590401"/>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01511" y="3287778"/>
            <a:ext cx="2092393" cy="5146030"/>
            <a:chOff x="0" y="0"/>
            <a:chExt cx="551083" cy="1355333"/>
          </a:xfrm>
        </p:grpSpPr>
        <p:sp>
          <p:nvSpPr>
            <p:cNvPr id="15" name="Freeform 15"/>
            <p:cNvSpPr/>
            <p:nvPr/>
          </p:nvSpPr>
          <p:spPr>
            <a:xfrm>
              <a:off x="0" y="0"/>
              <a:ext cx="551083" cy="1355333"/>
            </a:xfrm>
            <a:custGeom>
              <a:avLst/>
              <a:gdLst/>
              <a:ahLst/>
              <a:cxnLst/>
              <a:rect l="l" t="t" r="r" b="b"/>
              <a:pathLst>
                <a:path w="551083" h="135533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404A61"/>
            </a:solidFill>
          </p:spPr>
        </p:sp>
        <p:sp>
          <p:nvSpPr>
            <p:cNvPr id="16" name="TextBox 16"/>
            <p:cNvSpPr txBox="1"/>
            <p:nvPr/>
          </p:nvSpPr>
          <p:spPr>
            <a:xfrm>
              <a:off x="0" y="-38100"/>
              <a:ext cx="551083" cy="1393433"/>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68211" y="2913847"/>
            <a:ext cx="2092393" cy="5893892"/>
            <a:chOff x="0" y="0"/>
            <a:chExt cx="551083" cy="1552301"/>
          </a:xfrm>
        </p:grpSpPr>
        <p:sp>
          <p:nvSpPr>
            <p:cNvPr id="18" name="Freeform 18"/>
            <p:cNvSpPr/>
            <p:nvPr/>
          </p:nvSpPr>
          <p:spPr>
            <a:xfrm>
              <a:off x="0" y="0"/>
              <a:ext cx="551083" cy="1552301"/>
            </a:xfrm>
            <a:custGeom>
              <a:avLst/>
              <a:gdLst/>
              <a:ahLst/>
              <a:cxnLst/>
              <a:rect l="l" t="t" r="r" b="b"/>
              <a:pathLst>
                <a:path w="551083" h="1552301">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solidFill>
              <a:srgbClr val="1E2758"/>
            </a:solidFill>
          </p:spPr>
        </p:sp>
        <p:sp>
          <p:nvSpPr>
            <p:cNvPr id="19" name="TextBox 19"/>
            <p:cNvSpPr txBox="1"/>
            <p:nvPr/>
          </p:nvSpPr>
          <p:spPr>
            <a:xfrm>
              <a:off x="0" y="-38100"/>
              <a:ext cx="551083" cy="1590401"/>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497471" y="9557758"/>
            <a:ext cx="21282941" cy="1594069"/>
            <a:chOff x="0" y="0"/>
            <a:chExt cx="5605384" cy="419837"/>
          </a:xfrm>
        </p:grpSpPr>
        <p:sp>
          <p:nvSpPr>
            <p:cNvPr id="21" name="Freeform 21"/>
            <p:cNvSpPr/>
            <p:nvPr/>
          </p:nvSpPr>
          <p:spPr>
            <a:xfrm>
              <a:off x="0" y="0"/>
              <a:ext cx="5605384" cy="419837"/>
            </a:xfrm>
            <a:custGeom>
              <a:avLst/>
              <a:gdLst/>
              <a:ahLst/>
              <a:cxnLst/>
              <a:rect l="l" t="t" r="r" b="b"/>
              <a:pathLst>
                <a:path w="5605384" h="419837">
                  <a:moveTo>
                    <a:pt x="18552" y="0"/>
                  </a:moveTo>
                  <a:lnTo>
                    <a:pt x="5586832" y="0"/>
                  </a:lnTo>
                  <a:cubicBezTo>
                    <a:pt x="5597078" y="0"/>
                    <a:pt x="5605384" y="8306"/>
                    <a:pt x="5605384" y="18552"/>
                  </a:cubicBezTo>
                  <a:lnTo>
                    <a:pt x="5605384" y="401285"/>
                  </a:lnTo>
                  <a:cubicBezTo>
                    <a:pt x="5605384" y="406206"/>
                    <a:pt x="5603429" y="410924"/>
                    <a:pt x="5599950" y="414403"/>
                  </a:cubicBezTo>
                  <a:cubicBezTo>
                    <a:pt x="5596471" y="417883"/>
                    <a:pt x="5591752" y="419837"/>
                    <a:pt x="5586832" y="419837"/>
                  </a:cubicBezTo>
                  <a:lnTo>
                    <a:pt x="18552" y="419837"/>
                  </a:lnTo>
                  <a:cubicBezTo>
                    <a:pt x="8306" y="419837"/>
                    <a:pt x="0" y="411531"/>
                    <a:pt x="0" y="401285"/>
                  </a:cubicBezTo>
                  <a:lnTo>
                    <a:pt x="0" y="18552"/>
                  </a:lnTo>
                  <a:cubicBezTo>
                    <a:pt x="0" y="8306"/>
                    <a:pt x="8306" y="0"/>
                    <a:pt x="18552" y="0"/>
                  </a:cubicBezTo>
                  <a:close/>
                </a:path>
              </a:pathLst>
            </a:custGeom>
            <a:solidFill>
              <a:srgbClr val="1E2758"/>
            </a:solidFill>
          </p:spPr>
        </p:sp>
        <p:sp>
          <p:nvSpPr>
            <p:cNvPr id="22" name="TextBox 22"/>
            <p:cNvSpPr txBox="1"/>
            <p:nvPr/>
          </p:nvSpPr>
          <p:spPr>
            <a:xfrm>
              <a:off x="0" y="-38100"/>
              <a:ext cx="5605384" cy="457937"/>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5985854" y="8781148"/>
            <a:ext cx="1273446" cy="477152"/>
            <a:chOff x="0" y="0"/>
            <a:chExt cx="1084619" cy="406400"/>
          </a:xfrm>
        </p:grpSpPr>
        <p:sp>
          <p:nvSpPr>
            <p:cNvPr id="24" name="Freeform 24"/>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58627A"/>
            </a:solidFill>
          </p:spPr>
        </p:sp>
        <p:sp>
          <p:nvSpPr>
            <p:cNvPr id="25" name="TextBox 25"/>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762000" y="2605140"/>
            <a:ext cx="7814748" cy="5739081"/>
          </a:xfrm>
          <a:custGeom>
            <a:avLst/>
            <a:gdLst/>
            <a:ahLst/>
            <a:cxnLst/>
            <a:rect l="l" t="t" r="r" b="b"/>
            <a:pathLst>
              <a:path w="7814748" h="5739081">
                <a:moveTo>
                  <a:pt x="0" y="0"/>
                </a:moveTo>
                <a:lnTo>
                  <a:pt x="7814748" y="0"/>
                </a:lnTo>
                <a:lnTo>
                  <a:pt x="7814748" y="5739081"/>
                </a:lnTo>
                <a:lnTo>
                  <a:pt x="0" y="5739081"/>
                </a:lnTo>
                <a:lnTo>
                  <a:pt x="0" y="0"/>
                </a:lnTo>
                <a:close/>
              </a:path>
            </a:pathLst>
          </a:custGeom>
          <a:blipFill>
            <a:blip r:embed="rId2"/>
            <a:stretch>
              <a:fillRect r="-18689"/>
            </a:stretch>
          </a:blipFill>
        </p:spPr>
      </p:sp>
      <p:sp>
        <p:nvSpPr>
          <p:cNvPr id="27" name="Freeform 27"/>
          <p:cNvSpPr/>
          <p:nvPr/>
        </p:nvSpPr>
        <p:spPr>
          <a:xfrm>
            <a:off x="9057358" y="2421503"/>
            <a:ext cx="8809412" cy="5814212"/>
          </a:xfrm>
          <a:custGeom>
            <a:avLst/>
            <a:gdLst/>
            <a:ahLst/>
            <a:cxnLst/>
            <a:rect l="l" t="t" r="r" b="b"/>
            <a:pathLst>
              <a:path w="8809412" h="5814212">
                <a:moveTo>
                  <a:pt x="0" y="0"/>
                </a:moveTo>
                <a:lnTo>
                  <a:pt x="8809412" y="0"/>
                </a:lnTo>
                <a:lnTo>
                  <a:pt x="8809412" y="5814212"/>
                </a:lnTo>
                <a:lnTo>
                  <a:pt x="0" y="5814212"/>
                </a:lnTo>
                <a:lnTo>
                  <a:pt x="0" y="0"/>
                </a:lnTo>
                <a:close/>
              </a:path>
            </a:pathLst>
          </a:custGeom>
          <a:blipFill>
            <a:blip r:embed="rId3"/>
            <a:stretch>
              <a:fillRect/>
            </a:stretch>
          </a:blipFill>
        </p:spPr>
      </p:sp>
      <p:grpSp>
        <p:nvGrpSpPr>
          <p:cNvPr id="28" name="Group 28"/>
          <p:cNvGrpSpPr/>
          <p:nvPr/>
        </p:nvGrpSpPr>
        <p:grpSpPr>
          <a:xfrm>
            <a:off x="293248" y="8011156"/>
            <a:ext cx="937505" cy="937505"/>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627A"/>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8745210" y="1952751"/>
            <a:ext cx="937505" cy="937505"/>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627A"/>
            </a:solidFill>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4" name="Freeform 34"/>
          <p:cNvSpPr/>
          <p:nvPr/>
        </p:nvSpPr>
        <p:spPr>
          <a:xfrm>
            <a:off x="272722" y="214440"/>
            <a:ext cx="985607" cy="814260"/>
          </a:xfrm>
          <a:custGeom>
            <a:avLst/>
            <a:gdLst/>
            <a:ahLst/>
            <a:cxnLst/>
            <a:rect l="l" t="t" r="r" b="b"/>
            <a:pathLst>
              <a:path w="985607" h="814260">
                <a:moveTo>
                  <a:pt x="0" y="0"/>
                </a:moveTo>
                <a:lnTo>
                  <a:pt x="985607" y="0"/>
                </a:lnTo>
                <a:lnTo>
                  <a:pt x="985607" y="814260"/>
                </a:lnTo>
                <a:lnTo>
                  <a:pt x="0" y="814260"/>
                </a:lnTo>
                <a:lnTo>
                  <a:pt x="0" y="0"/>
                </a:lnTo>
                <a:close/>
              </a:path>
            </a:pathLst>
          </a:custGeom>
          <a:blipFill>
            <a:blip r:embed="rId4"/>
            <a:stretch>
              <a:fillRect/>
            </a:stretch>
          </a:blipFill>
        </p:spPr>
      </p:sp>
      <p:sp>
        <p:nvSpPr>
          <p:cNvPr id="35" name="TextBox 35"/>
          <p:cNvSpPr txBox="1"/>
          <p:nvPr/>
        </p:nvSpPr>
        <p:spPr>
          <a:xfrm>
            <a:off x="762000" y="1602318"/>
            <a:ext cx="6703292" cy="424815"/>
          </a:xfrm>
          <a:prstGeom prst="rect">
            <a:avLst/>
          </a:prstGeom>
        </p:spPr>
        <p:txBody>
          <a:bodyPr lIns="0" tIns="0" rIns="0" bIns="0" rtlCol="0" anchor="t">
            <a:spAutoFit/>
          </a:bodyPr>
          <a:lstStyle/>
          <a:p>
            <a:pPr algn="l">
              <a:lnSpc>
                <a:spcPts val="3359"/>
              </a:lnSpc>
            </a:pPr>
            <a:r>
              <a:rPr lang="en-US" sz="2399" b="1">
                <a:solidFill>
                  <a:srgbClr val="58627A"/>
                </a:solidFill>
                <a:latin typeface="Poppins Bold"/>
                <a:ea typeface="Poppins Bold"/>
                <a:cs typeface="Poppins Bold"/>
                <a:sym typeface="Poppins Bold"/>
              </a:rPr>
              <a:t>Q. Find employees working at Delhi Airport</a:t>
            </a:r>
          </a:p>
        </p:txBody>
      </p:sp>
      <p:sp>
        <p:nvSpPr>
          <p:cNvPr id="36" name="TextBox 36"/>
          <p:cNvSpPr txBox="1"/>
          <p:nvPr/>
        </p:nvSpPr>
        <p:spPr>
          <a:xfrm>
            <a:off x="11656261" y="6938006"/>
            <a:ext cx="3611605" cy="1073150"/>
          </a:xfrm>
          <a:prstGeom prst="rect">
            <a:avLst/>
          </a:prstGeom>
        </p:spPr>
        <p:txBody>
          <a:bodyPr lIns="0" tIns="0" rIns="0" bIns="0" rtlCol="0" anchor="t">
            <a:spAutoFit/>
          </a:bodyPr>
          <a:lstStyle/>
          <a:p>
            <a:pPr algn="l">
              <a:lnSpc>
                <a:spcPts val="2800"/>
              </a:lnSpc>
            </a:pPr>
            <a:r>
              <a:rPr lang="en-US" sz="2000">
                <a:solidFill>
                  <a:srgbClr val="141A3E"/>
                </a:solidFill>
                <a:latin typeface="Poppins"/>
                <a:ea typeface="Poppins"/>
                <a:cs typeface="Poppins"/>
                <a:sym typeface="Poppins"/>
              </a:rPr>
              <a:t>Acknowledge the presence of competitors &amp; potential challenges ahead</a:t>
            </a:r>
          </a:p>
        </p:txBody>
      </p:sp>
      <p:sp>
        <p:nvSpPr>
          <p:cNvPr id="37" name="TextBox 37"/>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141A3E"/>
                </a:solidFill>
                <a:latin typeface="Canva Sans Bold"/>
                <a:ea typeface="Canva Sans Bold"/>
                <a:cs typeface="Canva Sans Bold"/>
                <a:sym typeface="Canva Sans Bold"/>
              </a:rPr>
              <a:t>Page 12</a:t>
            </a:r>
          </a:p>
        </p:txBody>
      </p:sp>
      <p:sp>
        <p:nvSpPr>
          <p:cNvPr id="38" name="TextBox 38"/>
          <p:cNvSpPr txBox="1"/>
          <p:nvPr/>
        </p:nvSpPr>
        <p:spPr>
          <a:xfrm>
            <a:off x="1390882" y="570547"/>
            <a:ext cx="6703292" cy="821057"/>
          </a:xfrm>
          <a:prstGeom prst="rect">
            <a:avLst/>
          </a:prstGeom>
        </p:spPr>
        <p:txBody>
          <a:bodyPr lIns="0" tIns="0" rIns="0" bIns="0" rtlCol="0" anchor="t">
            <a:spAutoFit/>
          </a:bodyPr>
          <a:lstStyle/>
          <a:p>
            <a:pPr algn="l">
              <a:lnSpc>
                <a:spcPts val="6719"/>
              </a:lnSpc>
            </a:pPr>
            <a:r>
              <a:rPr lang="en-US" sz="4799" b="1">
                <a:solidFill>
                  <a:srgbClr val="58627A"/>
                </a:solidFill>
                <a:latin typeface="Inter Bold"/>
                <a:ea typeface="Inter Bold"/>
                <a:cs typeface="Inter Bold"/>
                <a:sym typeface="Inter Bold"/>
              </a:rPr>
              <a:t>     FILTERING - WHERE</a:t>
            </a:r>
          </a:p>
        </p:txBody>
      </p:sp>
      <p:sp>
        <p:nvSpPr>
          <p:cNvPr id="39" name="TextBox 39"/>
          <p:cNvSpPr txBox="1"/>
          <p:nvPr/>
        </p:nvSpPr>
        <p:spPr>
          <a:xfrm>
            <a:off x="9919285" y="1658624"/>
            <a:ext cx="6703292" cy="424815"/>
          </a:xfrm>
          <a:prstGeom prst="rect">
            <a:avLst/>
          </a:prstGeom>
        </p:spPr>
        <p:txBody>
          <a:bodyPr lIns="0" tIns="0" rIns="0" bIns="0" rtlCol="0" anchor="t">
            <a:spAutoFit/>
          </a:bodyPr>
          <a:lstStyle/>
          <a:p>
            <a:pPr algn="l">
              <a:lnSpc>
                <a:spcPts val="3359"/>
              </a:lnSpc>
            </a:pPr>
            <a:r>
              <a:rPr lang="en-US" sz="2399" b="1">
                <a:solidFill>
                  <a:srgbClr val="58627A"/>
                </a:solidFill>
                <a:latin typeface="Poppins Bold"/>
                <a:ea typeface="Poppins Bold"/>
                <a:cs typeface="Poppins Bold"/>
                <a:sym typeface="Poppins Bold"/>
              </a:rPr>
              <a:t>Q. Find fare greater than 5000</a:t>
            </a:r>
          </a:p>
        </p:txBody>
      </p:sp>
      <p:sp>
        <p:nvSpPr>
          <p:cNvPr id="40" name="TextBox 40"/>
          <p:cNvSpPr txBox="1"/>
          <p:nvPr/>
        </p:nvSpPr>
        <p:spPr>
          <a:xfrm>
            <a:off x="455031" y="8169040"/>
            <a:ext cx="669152" cy="441325"/>
          </a:xfrm>
          <a:prstGeom prst="rect">
            <a:avLst/>
          </a:prstGeom>
        </p:spPr>
        <p:txBody>
          <a:bodyPr lIns="0" tIns="0" rIns="0" bIns="0" rtlCol="0" anchor="t">
            <a:spAutoFit/>
          </a:bodyPr>
          <a:lstStyle/>
          <a:p>
            <a:pPr algn="ctr">
              <a:lnSpc>
                <a:spcPts val="3499"/>
              </a:lnSpc>
            </a:pPr>
            <a:r>
              <a:rPr lang="en-US" sz="2499" b="1">
                <a:solidFill>
                  <a:srgbClr val="141A3E"/>
                </a:solidFill>
                <a:latin typeface="Poppins Bold"/>
                <a:ea typeface="Poppins Bold"/>
                <a:cs typeface="Poppins Bold"/>
                <a:sym typeface="Poppins Bold"/>
              </a:rPr>
              <a:t>01.</a:t>
            </a:r>
          </a:p>
        </p:txBody>
      </p:sp>
      <p:sp>
        <p:nvSpPr>
          <p:cNvPr id="41" name="TextBox 41"/>
          <p:cNvSpPr txBox="1"/>
          <p:nvPr/>
        </p:nvSpPr>
        <p:spPr>
          <a:xfrm>
            <a:off x="8879386" y="2167503"/>
            <a:ext cx="669152" cy="441325"/>
          </a:xfrm>
          <a:prstGeom prst="rect">
            <a:avLst/>
          </a:prstGeom>
        </p:spPr>
        <p:txBody>
          <a:bodyPr lIns="0" tIns="0" rIns="0" bIns="0" rtlCol="0" anchor="t">
            <a:spAutoFit/>
          </a:bodyPr>
          <a:lstStyle/>
          <a:p>
            <a:pPr algn="ctr">
              <a:lnSpc>
                <a:spcPts val="3499"/>
              </a:lnSpc>
            </a:pPr>
            <a:r>
              <a:rPr lang="en-US" sz="2499" b="1">
                <a:solidFill>
                  <a:srgbClr val="141A3E"/>
                </a:solidFill>
                <a:latin typeface="Poppins Bold"/>
                <a:ea typeface="Poppins Bold"/>
                <a:cs typeface="Poppins Bold"/>
                <a:sym typeface="Poppins Bold"/>
              </a:rPr>
              <a:t>02.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16259361" y="9258300"/>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04385" y="3650398"/>
            <a:ext cx="8739615" cy="5291334"/>
            <a:chOff x="0" y="0"/>
            <a:chExt cx="1105817" cy="669508"/>
          </a:xfrm>
        </p:grpSpPr>
        <p:sp>
          <p:nvSpPr>
            <p:cNvPr id="15" name="Freeform 15"/>
            <p:cNvSpPr/>
            <p:nvPr/>
          </p:nvSpPr>
          <p:spPr>
            <a:xfrm>
              <a:off x="0" y="0"/>
              <a:ext cx="1105817" cy="669509"/>
            </a:xfrm>
            <a:custGeom>
              <a:avLst/>
              <a:gdLst/>
              <a:ahLst/>
              <a:cxnLst/>
              <a:rect l="l" t="t" r="r" b="b"/>
              <a:pathLst>
                <a:path w="1105817" h="669509">
                  <a:moveTo>
                    <a:pt x="35434" y="0"/>
                  </a:moveTo>
                  <a:lnTo>
                    <a:pt x="1070383" y="0"/>
                  </a:lnTo>
                  <a:cubicBezTo>
                    <a:pt x="1089953" y="0"/>
                    <a:pt x="1105817" y="15864"/>
                    <a:pt x="1105817" y="35434"/>
                  </a:cubicBezTo>
                  <a:lnTo>
                    <a:pt x="1105817" y="634075"/>
                  </a:lnTo>
                  <a:cubicBezTo>
                    <a:pt x="1105817" y="643472"/>
                    <a:pt x="1102084" y="652485"/>
                    <a:pt x="1095439" y="659130"/>
                  </a:cubicBezTo>
                  <a:cubicBezTo>
                    <a:pt x="1088794" y="665775"/>
                    <a:pt x="1079781" y="669509"/>
                    <a:pt x="1070383" y="669509"/>
                  </a:cubicBezTo>
                  <a:lnTo>
                    <a:pt x="35434" y="669509"/>
                  </a:lnTo>
                  <a:cubicBezTo>
                    <a:pt x="15864" y="669509"/>
                    <a:pt x="0" y="653644"/>
                    <a:pt x="0" y="634075"/>
                  </a:cubicBezTo>
                  <a:lnTo>
                    <a:pt x="0" y="35434"/>
                  </a:lnTo>
                  <a:cubicBezTo>
                    <a:pt x="0" y="15864"/>
                    <a:pt x="15864" y="0"/>
                    <a:pt x="35434" y="0"/>
                  </a:cubicBezTo>
                  <a:close/>
                </a:path>
              </a:pathLst>
            </a:custGeom>
            <a:blipFill>
              <a:blip r:embed="rId2"/>
              <a:stretch>
                <a:fillRect t="-2853" b="-2853"/>
              </a:stretch>
            </a:blipFill>
          </p:spPr>
        </p:sp>
      </p:grpSp>
      <p:grpSp>
        <p:nvGrpSpPr>
          <p:cNvPr id="16" name="Group 16"/>
          <p:cNvGrpSpPr/>
          <p:nvPr/>
        </p:nvGrpSpPr>
        <p:grpSpPr>
          <a:xfrm>
            <a:off x="9771012" y="3463073"/>
            <a:ext cx="8516988" cy="5665984"/>
            <a:chOff x="0" y="0"/>
            <a:chExt cx="1082836" cy="720364"/>
          </a:xfrm>
        </p:grpSpPr>
        <p:sp>
          <p:nvSpPr>
            <p:cNvPr id="17" name="Freeform 17"/>
            <p:cNvSpPr/>
            <p:nvPr/>
          </p:nvSpPr>
          <p:spPr>
            <a:xfrm>
              <a:off x="0" y="0"/>
              <a:ext cx="1082836" cy="720364"/>
            </a:xfrm>
            <a:custGeom>
              <a:avLst/>
              <a:gdLst/>
              <a:ahLst/>
              <a:cxnLst/>
              <a:rect l="l" t="t" r="r" b="b"/>
              <a:pathLst>
                <a:path w="1082836" h="720364">
                  <a:moveTo>
                    <a:pt x="36360" y="0"/>
                  </a:moveTo>
                  <a:lnTo>
                    <a:pt x="1046476" y="0"/>
                  </a:lnTo>
                  <a:cubicBezTo>
                    <a:pt x="1056119" y="0"/>
                    <a:pt x="1065367" y="3831"/>
                    <a:pt x="1072186" y="10650"/>
                  </a:cubicBezTo>
                  <a:cubicBezTo>
                    <a:pt x="1079005" y="17468"/>
                    <a:pt x="1082836" y="26717"/>
                    <a:pt x="1082836" y="36360"/>
                  </a:cubicBezTo>
                  <a:lnTo>
                    <a:pt x="1082836" y="684004"/>
                  </a:lnTo>
                  <a:cubicBezTo>
                    <a:pt x="1082836" y="704085"/>
                    <a:pt x="1066557" y="720364"/>
                    <a:pt x="1046476" y="720364"/>
                  </a:cubicBezTo>
                  <a:lnTo>
                    <a:pt x="36360" y="720364"/>
                  </a:lnTo>
                  <a:cubicBezTo>
                    <a:pt x="16279" y="720364"/>
                    <a:pt x="0" y="704085"/>
                    <a:pt x="0" y="684004"/>
                  </a:cubicBezTo>
                  <a:lnTo>
                    <a:pt x="0" y="36360"/>
                  </a:lnTo>
                  <a:cubicBezTo>
                    <a:pt x="0" y="16279"/>
                    <a:pt x="16279" y="0"/>
                    <a:pt x="36360" y="0"/>
                  </a:cubicBezTo>
                  <a:close/>
                </a:path>
              </a:pathLst>
            </a:custGeom>
            <a:blipFill>
              <a:blip r:embed="rId3"/>
              <a:stretch>
                <a:fillRect l="-2693" r="-2693"/>
              </a:stretch>
            </a:blipFill>
          </p:spPr>
        </p:sp>
      </p:grpSp>
      <p:grpSp>
        <p:nvGrpSpPr>
          <p:cNvPr id="18" name="Group 18"/>
          <p:cNvGrpSpPr/>
          <p:nvPr/>
        </p:nvGrpSpPr>
        <p:grpSpPr>
          <a:xfrm>
            <a:off x="559948" y="8636554"/>
            <a:ext cx="937505" cy="985005"/>
            <a:chOff x="0" y="0"/>
            <a:chExt cx="812800" cy="853982"/>
          </a:xfrm>
        </p:grpSpPr>
        <p:sp>
          <p:nvSpPr>
            <p:cNvPr id="19" name="Freeform 19"/>
            <p:cNvSpPr/>
            <p:nvPr/>
          </p:nvSpPr>
          <p:spPr>
            <a:xfrm>
              <a:off x="0" y="0"/>
              <a:ext cx="812800" cy="853982"/>
            </a:xfrm>
            <a:custGeom>
              <a:avLst/>
              <a:gdLst/>
              <a:ahLst/>
              <a:cxnLst/>
              <a:rect l="l" t="t" r="r" b="b"/>
              <a:pathLst>
                <a:path w="812800" h="853982">
                  <a:moveTo>
                    <a:pt x="406400" y="0"/>
                  </a:moveTo>
                  <a:cubicBezTo>
                    <a:pt x="181951" y="0"/>
                    <a:pt x="0" y="191170"/>
                    <a:pt x="0" y="426991"/>
                  </a:cubicBezTo>
                  <a:cubicBezTo>
                    <a:pt x="0" y="662812"/>
                    <a:pt x="181951" y="853982"/>
                    <a:pt x="406400" y="853982"/>
                  </a:cubicBezTo>
                  <a:cubicBezTo>
                    <a:pt x="630849" y="853982"/>
                    <a:pt x="812800" y="662812"/>
                    <a:pt x="812800" y="426991"/>
                  </a:cubicBezTo>
                  <a:cubicBezTo>
                    <a:pt x="812800" y="191170"/>
                    <a:pt x="630849" y="0"/>
                    <a:pt x="406400" y="0"/>
                  </a:cubicBezTo>
                  <a:close/>
                </a:path>
              </a:pathLst>
            </a:custGeom>
            <a:solidFill>
              <a:srgbClr val="CBE5FA"/>
            </a:solidFill>
          </p:spPr>
        </p:sp>
        <p:sp>
          <p:nvSpPr>
            <p:cNvPr id="20" name="TextBox 20"/>
            <p:cNvSpPr txBox="1"/>
            <p:nvPr/>
          </p:nvSpPr>
          <p:spPr>
            <a:xfrm>
              <a:off x="76200" y="41961"/>
              <a:ext cx="660400" cy="73196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9144000" y="3157896"/>
            <a:ext cx="937505" cy="985005"/>
            <a:chOff x="0" y="0"/>
            <a:chExt cx="812800" cy="853982"/>
          </a:xfrm>
        </p:grpSpPr>
        <p:sp>
          <p:nvSpPr>
            <p:cNvPr id="22" name="Freeform 22"/>
            <p:cNvSpPr/>
            <p:nvPr/>
          </p:nvSpPr>
          <p:spPr>
            <a:xfrm>
              <a:off x="0" y="0"/>
              <a:ext cx="812800" cy="853982"/>
            </a:xfrm>
            <a:custGeom>
              <a:avLst/>
              <a:gdLst/>
              <a:ahLst/>
              <a:cxnLst/>
              <a:rect l="l" t="t" r="r" b="b"/>
              <a:pathLst>
                <a:path w="812800" h="853982">
                  <a:moveTo>
                    <a:pt x="406400" y="0"/>
                  </a:moveTo>
                  <a:cubicBezTo>
                    <a:pt x="181951" y="0"/>
                    <a:pt x="0" y="191170"/>
                    <a:pt x="0" y="426991"/>
                  </a:cubicBezTo>
                  <a:cubicBezTo>
                    <a:pt x="0" y="662812"/>
                    <a:pt x="181951" y="853982"/>
                    <a:pt x="406400" y="853982"/>
                  </a:cubicBezTo>
                  <a:cubicBezTo>
                    <a:pt x="630849" y="853982"/>
                    <a:pt x="812800" y="662812"/>
                    <a:pt x="812800" y="426991"/>
                  </a:cubicBezTo>
                  <a:cubicBezTo>
                    <a:pt x="812800" y="191170"/>
                    <a:pt x="630849" y="0"/>
                    <a:pt x="406400" y="0"/>
                  </a:cubicBezTo>
                  <a:close/>
                </a:path>
              </a:pathLst>
            </a:custGeom>
            <a:solidFill>
              <a:srgbClr val="CBE5FA"/>
            </a:solidFill>
          </p:spPr>
        </p:sp>
        <p:sp>
          <p:nvSpPr>
            <p:cNvPr id="23" name="TextBox 23"/>
            <p:cNvSpPr txBox="1"/>
            <p:nvPr/>
          </p:nvSpPr>
          <p:spPr>
            <a:xfrm>
              <a:off x="76200" y="41961"/>
              <a:ext cx="660400" cy="73196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28700" y="584946"/>
            <a:ext cx="5247111" cy="645796"/>
          </a:xfrm>
          <a:prstGeom prst="rect">
            <a:avLst/>
          </a:prstGeom>
        </p:spPr>
        <p:txBody>
          <a:bodyPr lIns="0" tIns="0" rIns="0" bIns="0" rtlCol="0" anchor="t">
            <a:spAutoFit/>
          </a:bodyPr>
          <a:lstStyle/>
          <a:p>
            <a:pPr algn="l">
              <a:lnSpc>
                <a:spcPts val="4800"/>
              </a:lnSpc>
            </a:pPr>
            <a:r>
              <a:rPr lang="en-US" sz="4800" b="1">
                <a:solidFill>
                  <a:srgbClr val="263744"/>
                </a:solidFill>
                <a:latin typeface="Inter Bold"/>
                <a:ea typeface="Inter Bold"/>
                <a:cs typeface="Inter Bold"/>
                <a:sym typeface="Inter Bold"/>
              </a:rPr>
              <a:t>BETWEEN</a:t>
            </a:r>
          </a:p>
        </p:txBody>
      </p:sp>
      <p:sp>
        <p:nvSpPr>
          <p:cNvPr id="25" name="TextBox 25"/>
          <p:cNvSpPr txBox="1"/>
          <p:nvPr/>
        </p:nvSpPr>
        <p:spPr>
          <a:xfrm>
            <a:off x="16398848" y="9343618"/>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13</a:t>
            </a:r>
          </a:p>
        </p:txBody>
      </p:sp>
      <p:sp>
        <p:nvSpPr>
          <p:cNvPr id="26" name="TextBox 26"/>
          <p:cNvSpPr txBox="1"/>
          <p:nvPr/>
        </p:nvSpPr>
        <p:spPr>
          <a:xfrm>
            <a:off x="1028700" y="1667280"/>
            <a:ext cx="5477200" cy="879475"/>
          </a:xfrm>
          <a:prstGeom prst="rect">
            <a:avLst/>
          </a:prstGeom>
        </p:spPr>
        <p:txBody>
          <a:bodyPr lIns="0" tIns="0" rIns="0" bIns="0" rtlCol="0" anchor="t">
            <a:spAutoFit/>
          </a:bodyPr>
          <a:lstStyle/>
          <a:p>
            <a:pPr algn="l">
              <a:lnSpc>
                <a:spcPts val="3499"/>
              </a:lnSpc>
            </a:pPr>
            <a:r>
              <a:rPr lang="en-US" sz="2499" b="1">
                <a:solidFill>
                  <a:srgbClr val="263744"/>
                </a:solidFill>
                <a:latin typeface="Poppins Semi-Bold"/>
                <a:ea typeface="Poppins Semi-Bold"/>
                <a:cs typeface="Poppins Semi-Bold"/>
                <a:sym typeface="Poppins Semi-Bold"/>
              </a:rPr>
              <a:t>Q. Find reservations made between Jan 1 to Jun 30,2024</a:t>
            </a:r>
          </a:p>
        </p:txBody>
      </p:sp>
      <p:sp>
        <p:nvSpPr>
          <p:cNvPr id="27" name="TextBox 27"/>
          <p:cNvSpPr txBox="1"/>
          <p:nvPr/>
        </p:nvSpPr>
        <p:spPr>
          <a:xfrm>
            <a:off x="10397613" y="1416796"/>
            <a:ext cx="5189170" cy="879475"/>
          </a:xfrm>
          <a:prstGeom prst="rect">
            <a:avLst/>
          </a:prstGeom>
        </p:spPr>
        <p:txBody>
          <a:bodyPr lIns="0" tIns="0" rIns="0" bIns="0" rtlCol="0" anchor="t">
            <a:spAutoFit/>
          </a:bodyPr>
          <a:lstStyle/>
          <a:p>
            <a:pPr algn="l">
              <a:lnSpc>
                <a:spcPts val="3499"/>
              </a:lnSpc>
            </a:pPr>
            <a:r>
              <a:rPr lang="en-US" sz="2499" b="1">
                <a:solidFill>
                  <a:srgbClr val="263744"/>
                </a:solidFill>
                <a:latin typeface="Poppins Semi-Bold"/>
                <a:ea typeface="Poppins Semi-Bold"/>
                <a:cs typeface="Poppins Semi-Bold"/>
                <a:sym typeface="Poppins Semi-Bold"/>
              </a:rPr>
              <a:t>Q. Get employees whose salary is between 30000 &amp; 60000</a:t>
            </a:r>
          </a:p>
        </p:txBody>
      </p:sp>
      <p:sp>
        <p:nvSpPr>
          <p:cNvPr id="28" name="TextBox 28"/>
          <p:cNvSpPr txBox="1"/>
          <p:nvPr/>
        </p:nvSpPr>
        <p:spPr>
          <a:xfrm>
            <a:off x="694124" y="8875057"/>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01.</a:t>
            </a:r>
          </a:p>
        </p:txBody>
      </p:sp>
      <p:sp>
        <p:nvSpPr>
          <p:cNvPr id="29" name="TextBox 29"/>
          <p:cNvSpPr txBox="1"/>
          <p:nvPr/>
        </p:nvSpPr>
        <p:spPr>
          <a:xfrm>
            <a:off x="9278176" y="3396398"/>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3C586D"/>
            </a:solidFill>
            <a:prstDash val="solid"/>
            <a:headEnd type="none" w="sm" len="sm"/>
            <a:tailEnd type="none" w="sm" len="sm"/>
          </a:ln>
        </p:spPr>
      </p:sp>
      <p:grpSp>
        <p:nvGrpSpPr>
          <p:cNvPr id="5" name="Group 5"/>
          <p:cNvGrpSpPr/>
          <p:nvPr/>
        </p:nvGrpSpPr>
        <p:grpSpPr>
          <a:xfrm>
            <a:off x="16897118" y="3287778"/>
            <a:ext cx="2092393" cy="5146030"/>
            <a:chOff x="0" y="0"/>
            <a:chExt cx="551083" cy="1355333"/>
          </a:xfrm>
        </p:grpSpPr>
        <p:sp>
          <p:nvSpPr>
            <p:cNvPr id="6" name="Freeform 6"/>
            <p:cNvSpPr/>
            <p:nvPr/>
          </p:nvSpPr>
          <p:spPr>
            <a:xfrm>
              <a:off x="0" y="0"/>
              <a:ext cx="551083" cy="1355333"/>
            </a:xfrm>
            <a:custGeom>
              <a:avLst/>
              <a:gdLst/>
              <a:ahLst/>
              <a:cxnLst/>
              <a:rect l="l" t="t" r="r" b="b"/>
              <a:pathLst>
                <a:path w="551083" h="135533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84A2BB"/>
            </a:solidFill>
          </p:spPr>
        </p:sp>
        <p:sp>
          <p:nvSpPr>
            <p:cNvPr id="7" name="TextBox 7"/>
            <p:cNvSpPr txBox="1"/>
            <p:nvPr/>
          </p:nvSpPr>
          <p:spPr>
            <a:xfrm>
              <a:off x="0" y="-38100"/>
              <a:ext cx="551083" cy="1393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163818" y="2913847"/>
            <a:ext cx="2092393" cy="5893892"/>
            <a:chOff x="0" y="0"/>
            <a:chExt cx="551083" cy="1552301"/>
          </a:xfrm>
        </p:grpSpPr>
        <p:sp>
          <p:nvSpPr>
            <p:cNvPr id="9" name="Freeform 9"/>
            <p:cNvSpPr/>
            <p:nvPr/>
          </p:nvSpPr>
          <p:spPr>
            <a:xfrm>
              <a:off x="0" y="0"/>
              <a:ext cx="551083" cy="1552301"/>
            </a:xfrm>
            <a:custGeom>
              <a:avLst/>
              <a:gdLst/>
              <a:ahLst/>
              <a:cxnLst/>
              <a:rect l="l" t="t" r="r" b="b"/>
              <a:pathLst>
                <a:path w="551083" h="1552301">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0" name="TextBox 10"/>
            <p:cNvSpPr txBox="1"/>
            <p:nvPr/>
          </p:nvSpPr>
          <p:spPr>
            <a:xfrm>
              <a:off x="0" y="-38100"/>
              <a:ext cx="551083" cy="159040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01511" y="3287778"/>
            <a:ext cx="2092393" cy="5146030"/>
            <a:chOff x="0" y="0"/>
            <a:chExt cx="551083" cy="1355333"/>
          </a:xfrm>
        </p:grpSpPr>
        <p:sp>
          <p:nvSpPr>
            <p:cNvPr id="12" name="Freeform 12"/>
            <p:cNvSpPr/>
            <p:nvPr/>
          </p:nvSpPr>
          <p:spPr>
            <a:xfrm>
              <a:off x="0" y="0"/>
              <a:ext cx="551083" cy="1355333"/>
            </a:xfrm>
            <a:custGeom>
              <a:avLst/>
              <a:gdLst/>
              <a:ahLst/>
              <a:cxnLst/>
              <a:rect l="l" t="t" r="r" b="b"/>
              <a:pathLst>
                <a:path w="551083" h="135533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84A2BB"/>
            </a:solidFill>
          </p:spPr>
        </p:sp>
        <p:sp>
          <p:nvSpPr>
            <p:cNvPr id="13" name="TextBox 13"/>
            <p:cNvSpPr txBox="1"/>
            <p:nvPr/>
          </p:nvSpPr>
          <p:spPr>
            <a:xfrm>
              <a:off x="0" y="-38100"/>
              <a:ext cx="551083" cy="13934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68211" y="2913847"/>
            <a:ext cx="2092393" cy="5893892"/>
            <a:chOff x="0" y="0"/>
            <a:chExt cx="551083" cy="1552301"/>
          </a:xfrm>
        </p:grpSpPr>
        <p:sp>
          <p:nvSpPr>
            <p:cNvPr id="15" name="Freeform 15"/>
            <p:cNvSpPr/>
            <p:nvPr/>
          </p:nvSpPr>
          <p:spPr>
            <a:xfrm>
              <a:off x="0" y="0"/>
              <a:ext cx="551083" cy="1552301"/>
            </a:xfrm>
            <a:custGeom>
              <a:avLst/>
              <a:gdLst/>
              <a:ahLst/>
              <a:cxnLst/>
              <a:rect l="l" t="t" r="r" b="b"/>
              <a:pathLst>
                <a:path w="551083" h="1552301">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6" name="TextBox 16"/>
            <p:cNvSpPr txBox="1"/>
            <p:nvPr/>
          </p:nvSpPr>
          <p:spPr>
            <a:xfrm>
              <a:off x="0" y="-38100"/>
              <a:ext cx="551083" cy="159040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497471" y="9557758"/>
            <a:ext cx="21282941" cy="1594069"/>
            <a:chOff x="0" y="0"/>
            <a:chExt cx="5605384" cy="419837"/>
          </a:xfrm>
        </p:grpSpPr>
        <p:sp>
          <p:nvSpPr>
            <p:cNvPr id="18" name="Freeform 18"/>
            <p:cNvSpPr/>
            <p:nvPr/>
          </p:nvSpPr>
          <p:spPr>
            <a:xfrm>
              <a:off x="0" y="0"/>
              <a:ext cx="5605384" cy="419837"/>
            </a:xfrm>
            <a:custGeom>
              <a:avLst/>
              <a:gdLst/>
              <a:ahLst/>
              <a:cxnLst/>
              <a:rect l="l" t="t" r="r" b="b"/>
              <a:pathLst>
                <a:path w="5605384" h="419837">
                  <a:moveTo>
                    <a:pt x="18552" y="0"/>
                  </a:moveTo>
                  <a:lnTo>
                    <a:pt x="5586832" y="0"/>
                  </a:lnTo>
                  <a:cubicBezTo>
                    <a:pt x="5597078" y="0"/>
                    <a:pt x="5605384" y="8306"/>
                    <a:pt x="5605384" y="18552"/>
                  </a:cubicBezTo>
                  <a:lnTo>
                    <a:pt x="5605384" y="401285"/>
                  </a:lnTo>
                  <a:cubicBezTo>
                    <a:pt x="5605384" y="406206"/>
                    <a:pt x="5603429" y="410924"/>
                    <a:pt x="5599950" y="414403"/>
                  </a:cubicBezTo>
                  <a:cubicBezTo>
                    <a:pt x="5596471" y="417883"/>
                    <a:pt x="5591752" y="419837"/>
                    <a:pt x="5586832" y="419837"/>
                  </a:cubicBezTo>
                  <a:lnTo>
                    <a:pt x="18552" y="419837"/>
                  </a:lnTo>
                  <a:cubicBezTo>
                    <a:pt x="8306" y="419837"/>
                    <a:pt x="0" y="411531"/>
                    <a:pt x="0" y="401285"/>
                  </a:cubicBezTo>
                  <a:lnTo>
                    <a:pt x="0" y="18552"/>
                  </a:lnTo>
                  <a:cubicBezTo>
                    <a:pt x="0" y="8306"/>
                    <a:pt x="8306" y="0"/>
                    <a:pt x="1855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9" name="TextBox 19"/>
            <p:cNvSpPr txBox="1"/>
            <p:nvPr/>
          </p:nvSpPr>
          <p:spPr>
            <a:xfrm>
              <a:off x="0" y="-38100"/>
              <a:ext cx="5605384" cy="45793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5985854" y="8781148"/>
            <a:ext cx="1273446" cy="477152"/>
            <a:chOff x="0" y="0"/>
            <a:chExt cx="1084619" cy="406400"/>
          </a:xfrm>
        </p:grpSpPr>
        <p:sp>
          <p:nvSpPr>
            <p:cNvPr id="21" name="Freeform 21"/>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22" name="TextBox 22"/>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77986" y="2913847"/>
            <a:ext cx="8979372" cy="5565229"/>
          </a:xfrm>
          <a:custGeom>
            <a:avLst/>
            <a:gdLst/>
            <a:ahLst/>
            <a:cxnLst/>
            <a:rect l="l" t="t" r="r" b="b"/>
            <a:pathLst>
              <a:path w="8979372" h="5565229">
                <a:moveTo>
                  <a:pt x="0" y="0"/>
                </a:moveTo>
                <a:lnTo>
                  <a:pt x="8979372" y="0"/>
                </a:lnTo>
                <a:lnTo>
                  <a:pt x="8979372" y="5565229"/>
                </a:lnTo>
                <a:lnTo>
                  <a:pt x="0" y="5565229"/>
                </a:lnTo>
                <a:lnTo>
                  <a:pt x="0" y="0"/>
                </a:lnTo>
                <a:close/>
              </a:path>
            </a:pathLst>
          </a:custGeom>
          <a:blipFill>
            <a:blip r:embed="rId2"/>
            <a:stretch>
              <a:fillRect l="-1879" t="-5663" r="-17508" b="-1727"/>
            </a:stretch>
          </a:blipFill>
        </p:spPr>
      </p:sp>
      <p:sp>
        <p:nvSpPr>
          <p:cNvPr id="24" name="Freeform 24"/>
          <p:cNvSpPr/>
          <p:nvPr/>
        </p:nvSpPr>
        <p:spPr>
          <a:xfrm>
            <a:off x="9438164" y="2753514"/>
            <a:ext cx="7184413" cy="6141526"/>
          </a:xfrm>
          <a:custGeom>
            <a:avLst/>
            <a:gdLst/>
            <a:ahLst/>
            <a:cxnLst/>
            <a:rect l="l" t="t" r="r" b="b"/>
            <a:pathLst>
              <a:path w="7184413" h="6141526">
                <a:moveTo>
                  <a:pt x="0" y="0"/>
                </a:moveTo>
                <a:lnTo>
                  <a:pt x="7184413" y="0"/>
                </a:lnTo>
                <a:lnTo>
                  <a:pt x="7184413" y="6141526"/>
                </a:lnTo>
                <a:lnTo>
                  <a:pt x="0" y="6141526"/>
                </a:lnTo>
                <a:lnTo>
                  <a:pt x="0" y="0"/>
                </a:lnTo>
                <a:close/>
              </a:path>
            </a:pathLst>
          </a:custGeom>
          <a:blipFill>
            <a:blip r:embed="rId3"/>
            <a:stretch>
              <a:fillRect t="-5819" r="-59" b="-695"/>
            </a:stretch>
          </a:blipFill>
        </p:spPr>
      </p:sp>
      <p:sp>
        <p:nvSpPr>
          <p:cNvPr id="25" name="TextBox 25"/>
          <p:cNvSpPr txBox="1"/>
          <p:nvPr/>
        </p:nvSpPr>
        <p:spPr>
          <a:xfrm>
            <a:off x="762000" y="1602318"/>
            <a:ext cx="7157569" cy="843915"/>
          </a:xfrm>
          <a:prstGeom prst="rect">
            <a:avLst/>
          </a:prstGeom>
        </p:spPr>
        <p:txBody>
          <a:bodyPr lIns="0" tIns="0" rIns="0" bIns="0" rtlCol="0" anchor="t">
            <a:spAutoFit/>
          </a:bodyPr>
          <a:lstStyle/>
          <a:p>
            <a:pPr algn="l">
              <a:lnSpc>
                <a:spcPts val="3359"/>
              </a:lnSpc>
            </a:pPr>
            <a:r>
              <a:rPr lang="en-US" sz="2399" b="1">
                <a:solidFill>
                  <a:srgbClr val="000000"/>
                </a:solidFill>
                <a:latin typeface="Poppins Bold"/>
                <a:ea typeface="Poppins Bold"/>
                <a:cs typeface="Poppins Bold"/>
                <a:sym typeface="Poppins Bold"/>
              </a:rPr>
              <a:t>Q. Find Airports in Mumbai,Delhi and Bangalore</a:t>
            </a:r>
          </a:p>
        </p:txBody>
      </p:sp>
      <p:sp>
        <p:nvSpPr>
          <p:cNvPr id="26" name="TextBox 26"/>
          <p:cNvSpPr txBox="1"/>
          <p:nvPr/>
        </p:nvSpPr>
        <p:spPr>
          <a:xfrm>
            <a:off x="11656261" y="6938006"/>
            <a:ext cx="3611605" cy="1073150"/>
          </a:xfrm>
          <a:prstGeom prst="rect">
            <a:avLst/>
          </a:prstGeom>
        </p:spPr>
        <p:txBody>
          <a:bodyPr lIns="0" tIns="0" rIns="0" bIns="0" rtlCol="0" anchor="t">
            <a:spAutoFit/>
          </a:bodyPr>
          <a:lstStyle/>
          <a:p>
            <a:pPr algn="l">
              <a:lnSpc>
                <a:spcPts val="2800"/>
              </a:lnSpc>
            </a:pPr>
            <a:r>
              <a:rPr lang="en-US" sz="2000">
                <a:solidFill>
                  <a:srgbClr val="FFFFFF"/>
                </a:solidFill>
                <a:latin typeface="Poppins"/>
                <a:ea typeface="Poppins"/>
                <a:cs typeface="Poppins"/>
                <a:sym typeface="Poppins"/>
              </a:rPr>
              <a:t>Acknowledge the presence of competitors &amp; potential challenges ahead</a:t>
            </a:r>
          </a:p>
        </p:txBody>
      </p:sp>
      <p:sp>
        <p:nvSpPr>
          <p:cNvPr id="27" name="TextBox 27"/>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14</a:t>
            </a:r>
          </a:p>
        </p:txBody>
      </p:sp>
      <p:sp>
        <p:nvSpPr>
          <p:cNvPr id="28" name="TextBox 28"/>
          <p:cNvSpPr txBox="1"/>
          <p:nvPr/>
        </p:nvSpPr>
        <p:spPr>
          <a:xfrm>
            <a:off x="9919285" y="1658624"/>
            <a:ext cx="6703292" cy="424815"/>
          </a:xfrm>
          <a:prstGeom prst="rect">
            <a:avLst/>
          </a:prstGeom>
        </p:spPr>
        <p:txBody>
          <a:bodyPr lIns="0" tIns="0" rIns="0" bIns="0" rtlCol="0" anchor="t">
            <a:spAutoFit/>
          </a:bodyPr>
          <a:lstStyle/>
          <a:p>
            <a:pPr algn="l">
              <a:lnSpc>
                <a:spcPts val="3359"/>
              </a:lnSpc>
            </a:pPr>
            <a:r>
              <a:rPr lang="en-US" sz="2399" b="1">
                <a:solidFill>
                  <a:srgbClr val="000000"/>
                </a:solidFill>
                <a:latin typeface="Poppins Bold"/>
                <a:ea typeface="Poppins Bold"/>
                <a:cs typeface="Poppins Bold"/>
                <a:sym typeface="Poppins Bold"/>
              </a:rPr>
              <a:t>Q. Get employees with JobRole as ‘Pilot’</a:t>
            </a:r>
          </a:p>
        </p:txBody>
      </p:sp>
      <p:sp>
        <p:nvSpPr>
          <p:cNvPr id="29" name="TextBox 29"/>
          <p:cNvSpPr txBox="1"/>
          <p:nvPr/>
        </p:nvSpPr>
        <p:spPr>
          <a:xfrm>
            <a:off x="547340" y="278886"/>
            <a:ext cx="6703292" cy="821057"/>
          </a:xfrm>
          <a:prstGeom prst="rect">
            <a:avLst/>
          </a:prstGeom>
        </p:spPr>
        <p:txBody>
          <a:bodyPr lIns="0" tIns="0" rIns="0" bIns="0" rtlCol="0" anchor="t">
            <a:spAutoFit/>
          </a:bodyPr>
          <a:lstStyle/>
          <a:p>
            <a:pPr algn="l">
              <a:lnSpc>
                <a:spcPts val="6719"/>
              </a:lnSpc>
            </a:pPr>
            <a:r>
              <a:rPr lang="en-US" sz="4799" b="1">
                <a:solidFill>
                  <a:srgbClr val="000000"/>
                </a:solidFill>
                <a:latin typeface="Inter Bold"/>
                <a:ea typeface="Inter Bold"/>
                <a:cs typeface="Inter Bold"/>
                <a:sym typeface="Inter Bold"/>
              </a:rPr>
              <a:t>  IN</a:t>
            </a:r>
          </a:p>
        </p:txBody>
      </p:sp>
      <p:grpSp>
        <p:nvGrpSpPr>
          <p:cNvPr id="30" name="Group 30"/>
          <p:cNvGrpSpPr/>
          <p:nvPr/>
        </p:nvGrpSpPr>
        <p:grpSpPr>
          <a:xfrm>
            <a:off x="-124067" y="8082219"/>
            <a:ext cx="937505" cy="937505"/>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110" y="8366414"/>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01.</a:t>
            </a:r>
          </a:p>
        </p:txBody>
      </p:sp>
      <p:grpSp>
        <p:nvGrpSpPr>
          <p:cNvPr id="34" name="Group 34"/>
          <p:cNvGrpSpPr/>
          <p:nvPr/>
        </p:nvGrpSpPr>
        <p:grpSpPr>
          <a:xfrm>
            <a:off x="8969412" y="2350274"/>
            <a:ext cx="937505" cy="937505"/>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TextBox 37"/>
          <p:cNvSpPr txBox="1"/>
          <p:nvPr/>
        </p:nvSpPr>
        <p:spPr>
          <a:xfrm>
            <a:off x="9103588" y="2565026"/>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grpSp>
        <p:nvGrpSpPr>
          <p:cNvPr id="2" name="Group 2"/>
          <p:cNvGrpSpPr/>
          <p:nvPr/>
        </p:nvGrpSpPr>
        <p:grpSpPr>
          <a:xfrm>
            <a:off x="15236281" y="2033228"/>
            <a:ext cx="3051719" cy="5253514"/>
            <a:chOff x="0" y="0"/>
            <a:chExt cx="803745" cy="1383642"/>
          </a:xfrm>
        </p:grpSpPr>
        <p:sp>
          <p:nvSpPr>
            <p:cNvPr id="3" name="Freeform 3"/>
            <p:cNvSpPr/>
            <p:nvPr/>
          </p:nvSpPr>
          <p:spPr>
            <a:xfrm>
              <a:off x="0" y="0"/>
              <a:ext cx="803745" cy="1383642"/>
            </a:xfrm>
            <a:custGeom>
              <a:avLst/>
              <a:gdLst/>
              <a:ahLst/>
              <a:cxnLst/>
              <a:rect l="l" t="t" r="r" b="b"/>
              <a:pathLst>
                <a:path w="803745" h="1383642">
                  <a:moveTo>
                    <a:pt x="129382" y="0"/>
                  </a:moveTo>
                  <a:lnTo>
                    <a:pt x="674363" y="0"/>
                  </a:lnTo>
                  <a:cubicBezTo>
                    <a:pt x="745819" y="0"/>
                    <a:pt x="803745" y="57926"/>
                    <a:pt x="803745" y="129382"/>
                  </a:cubicBezTo>
                  <a:lnTo>
                    <a:pt x="803745" y="1254259"/>
                  </a:lnTo>
                  <a:cubicBezTo>
                    <a:pt x="803745" y="1325715"/>
                    <a:pt x="745819" y="1383642"/>
                    <a:pt x="674363" y="1383642"/>
                  </a:cubicBezTo>
                  <a:lnTo>
                    <a:pt x="129382" y="1383642"/>
                  </a:lnTo>
                  <a:cubicBezTo>
                    <a:pt x="57926" y="1383642"/>
                    <a:pt x="0" y="1325715"/>
                    <a:pt x="0" y="1254259"/>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4" name="TextBox 4"/>
            <p:cNvSpPr txBox="1"/>
            <p:nvPr/>
          </p:nvSpPr>
          <p:spPr>
            <a:xfrm>
              <a:off x="0" y="-38100"/>
              <a:ext cx="803745" cy="1421742"/>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8" name="Group 8"/>
          <p:cNvGrpSpPr/>
          <p:nvPr/>
        </p:nvGrpSpPr>
        <p:grpSpPr>
          <a:xfrm>
            <a:off x="15985854" y="8781148"/>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83974" y="3117425"/>
            <a:ext cx="7620167" cy="6437214"/>
            <a:chOff x="0" y="0"/>
            <a:chExt cx="2006958" cy="1695398"/>
          </a:xfrm>
        </p:grpSpPr>
        <p:sp>
          <p:nvSpPr>
            <p:cNvPr id="12" name="Freeform 12"/>
            <p:cNvSpPr/>
            <p:nvPr/>
          </p:nvSpPr>
          <p:spPr>
            <a:xfrm>
              <a:off x="0" y="0"/>
              <a:ext cx="2006958" cy="1695398"/>
            </a:xfrm>
            <a:custGeom>
              <a:avLst/>
              <a:gdLst/>
              <a:ahLst/>
              <a:cxnLst/>
              <a:rect l="l" t="t" r="r" b="b"/>
              <a:pathLst>
                <a:path w="2006958" h="1695398">
                  <a:moveTo>
                    <a:pt x="30479" y="0"/>
                  </a:moveTo>
                  <a:lnTo>
                    <a:pt x="1976478" y="0"/>
                  </a:lnTo>
                  <a:cubicBezTo>
                    <a:pt x="1993312" y="0"/>
                    <a:pt x="2006958" y="13646"/>
                    <a:pt x="2006958" y="30479"/>
                  </a:cubicBezTo>
                  <a:lnTo>
                    <a:pt x="2006958" y="1664919"/>
                  </a:lnTo>
                  <a:cubicBezTo>
                    <a:pt x="2006958" y="1673002"/>
                    <a:pt x="2003746" y="1680755"/>
                    <a:pt x="1998031" y="1686471"/>
                  </a:cubicBezTo>
                  <a:cubicBezTo>
                    <a:pt x="1992315" y="1692187"/>
                    <a:pt x="1984562" y="1695398"/>
                    <a:pt x="1976478" y="1695398"/>
                  </a:cubicBezTo>
                  <a:lnTo>
                    <a:pt x="30479" y="1695398"/>
                  </a:lnTo>
                  <a:cubicBezTo>
                    <a:pt x="13646" y="1695398"/>
                    <a:pt x="0" y="1681752"/>
                    <a:pt x="0" y="1664919"/>
                  </a:cubicBezTo>
                  <a:lnTo>
                    <a:pt x="0" y="30479"/>
                  </a:lnTo>
                  <a:cubicBezTo>
                    <a:pt x="0" y="22396"/>
                    <a:pt x="3211" y="14643"/>
                    <a:pt x="8927" y="8927"/>
                  </a:cubicBezTo>
                  <a:cubicBezTo>
                    <a:pt x="14643" y="3211"/>
                    <a:pt x="22396" y="0"/>
                    <a:pt x="30479" y="0"/>
                  </a:cubicBezTo>
                  <a:close/>
                </a:path>
              </a:pathLst>
            </a:custGeom>
            <a:solidFill>
              <a:srgbClr val="6489A8"/>
            </a:solidFill>
          </p:spPr>
        </p:sp>
        <p:sp>
          <p:nvSpPr>
            <p:cNvPr id="13" name="TextBox 13"/>
            <p:cNvSpPr txBox="1"/>
            <p:nvPr/>
          </p:nvSpPr>
          <p:spPr>
            <a:xfrm>
              <a:off x="0" y="-38100"/>
              <a:ext cx="2006958" cy="17334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88751" y="7337993"/>
            <a:ext cx="3051719" cy="3363461"/>
            <a:chOff x="0" y="0"/>
            <a:chExt cx="803745" cy="885850"/>
          </a:xfrm>
        </p:grpSpPr>
        <p:sp>
          <p:nvSpPr>
            <p:cNvPr id="15" name="Freeform 15"/>
            <p:cNvSpPr/>
            <p:nvPr/>
          </p:nvSpPr>
          <p:spPr>
            <a:xfrm>
              <a:off x="0" y="0"/>
              <a:ext cx="803745" cy="885850"/>
            </a:xfrm>
            <a:custGeom>
              <a:avLst/>
              <a:gdLst/>
              <a:ahLst/>
              <a:cxnLst/>
              <a:rect l="l" t="t" r="r" b="b"/>
              <a:pathLst>
                <a:path w="803745" h="885850">
                  <a:moveTo>
                    <a:pt x="129382" y="0"/>
                  </a:moveTo>
                  <a:lnTo>
                    <a:pt x="674363" y="0"/>
                  </a:lnTo>
                  <a:cubicBezTo>
                    <a:pt x="745819" y="0"/>
                    <a:pt x="803745" y="57926"/>
                    <a:pt x="803745" y="129382"/>
                  </a:cubicBezTo>
                  <a:lnTo>
                    <a:pt x="803745" y="756468"/>
                  </a:lnTo>
                  <a:cubicBezTo>
                    <a:pt x="803745" y="827923"/>
                    <a:pt x="745819" y="885850"/>
                    <a:pt x="674363" y="885850"/>
                  </a:cubicBezTo>
                  <a:lnTo>
                    <a:pt x="129382" y="885850"/>
                  </a:lnTo>
                  <a:cubicBezTo>
                    <a:pt x="57926" y="885850"/>
                    <a:pt x="0" y="827923"/>
                    <a:pt x="0" y="756468"/>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6" name="TextBox 16"/>
            <p:cNvSpPr txBox="1"/>
            <p:nvPr/>
          </p:nvSpPr>
          <p:spPr>
            <a:xfrm>
              <a:off x="0" y="-38100"/>
              <a:ext cx="803745" cy="9239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1195" y="8781148"/>
            <a:ext cx="937505" cy="9375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296400" y="3082919"/>
            <a:ext cx="8201910" cy="6362706"/>
            <a:chOff x="0" y="0"/>
            <a:chExt cx="2160174" cy="1675774"/>
          </a:xfrm>
        </p:grpSpPr>
        <p:sp>
          <p:nvSpPr>
            <p:cNvPr id="21" name="Freeform 21"/>
            <p:cNvSpPr/>
            <p:nvPr/>
          </p:nvSpPr>
          <p:spPr>
            <a:xfrm>
              <a:off x="0" y="0"/>
              <a:ext cx="2160174" cy="1675774"/>
            </a:xfrm>
            <a:custGeom>
              <a:avLst/>
              <a:gdLst/>
              <a:ahLst/>
              <a:cxnLst/>
              <a:rect l="l" t="t" r="r" b="b"/>
              <a:pathLst>
                <a:path w="2160174" h="1675774">
                  <a:moveTo>
                    <a:pt x="28318" y="0"/>
                  </a:moveTo>
                  <a:lnTo>
                    <a:pt x="2131856" y="0"/>
                  </a:lnTo>
                  <a:cubicBezTo>
                    <a:pt x="2139367" y="0"/>
                    <a:pt x="2146569" y="2983"/>
                    <a:pt x="2151880" y="8294"/>
                  </a:cubicBezTo>
                  <a:cubicBezTo>
                    <a:pt x="2157190" y="13605"/>
                    <a:pt x="2160174" y="20807"/>
                    <a:pt x="2160174" y="28318"/>
                  </a:cubicBezTo>
                  <a:lnTo>
                    <a:pt x="2160174" y="1647457"/>
                  </a:lnTo>
                  <a:cubicBezTo>
                    <a:pt x="2160174" y="1654967"/>
                    <a:pt x="2157190" y="1662170"/>
                    <a:pt x="2151880" y="1667480"/>
                  </a:cubicBezTo>
                  <a:cubicBezTo>
                    <a:pt x="2146569" y="1672791"/>
                    <a:pt x="2139367" y="1675774"/>
                    <a:pt x="2131856" y="1675774"/>
                  </a:cubicBezTo>
                  <a:lnTo>
                    <a:pt x="28318" y="1675774"/>
                  </a:lnTo>
                  <a:cubicBezTo>
                    <a:pt x="20807" y="1675774"/>
                    <a:pt x="13605" y="1672791"/>
                    <a:pt x="8294" y="1667480"/>
                  </a:cubicBezTo>
                  <a:cubicBezTo>
                    <a:pt x="2983" y="1662170"/>
                    <a:pt x="0" y="1654967"/>
                    <a:pt x="0" y="1647457"/>
                  </a:cubicBezTo>
                  <a:lnTo>
                    <a:pt x="0" y="28318"/>
                  </a:lnTo>
                  <a:cubicBezTo>
                    <a:pt x="0" y="20807"/>
                    <a:pt x="2983" y="13605"/>
                    <a:pt x="8294" y="8294"/>
                  </a:cubicBezTo>
                  <a:cubicBezTo>
                    <a:pt x="13605" y="2983"/>
                    <a:pt x="20807" y="0"/>
                    <a:pt x="28318" y="0"/>
                  </a:cubicBezTo>
                  <a:close/>
                </a:path>
              </a:pathLst>
            </a:custGeom>
            <a:solidFill>
              <a:srgbClr val="6489A8"/>
            </a:solidFill>
          </p:spPr>
        </p:sp>
        <p:sp>
          <p:nvSpPr>
            <p:cNvPr id="22" name="TextBox 22"/>
            <p:cNvSpPr txBox="1"/>
            <p:nvPr/>
          </p:nvSpPr>
          <p:spPr>
            <a:xfrm>
              <a:off x="0" y="-38100"/>
              <a:ext cx="2160174" cy="1713874"/>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804141" y="2461348"/>
            <a:ext cx="937505" cy="93750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894524" y="3305523"/>
            <a:ext cx="7909618" cy="6061018"/>
          </a:xfrm>
          <a:custGeom>
            <a:avLst/>
            <a:gdLst/>
            <a:ahLst/>
            <a:cxnLst/>
            <a:rect l="l" t="t" r="r" b="b"/>
            <a:pathLst>
              <a:path w="7909618" h="6061018">
                <a:moveTo>
                  <a:pt x="0" y="0"/>
                </a:moveTo>
                <a:lnTo>
                  <a:pt x="7909617" y="0"/>
                </a:lnTo>
                <a:lnTo>
                  <a:pt x="7909617" y="6061019"/>
                </a:lnTo>
                <a:lnTo>
                  <a:pt x="0" y="6061019"/>
                </a:lnTo>
                <a:lnTo>
                  <a:pt x="0" y="0"/>
                </a:lnTo>
                <a:close/>
              </a:path>
            </a:pathLst>
          </a:custGeom>
          <a:blipFill>
            <a:blip r:embed="rId2"/>
            <a:stretch>
              <a:fillRect l="-3664" t="-6366" r="-21250"/>
            </a:stretch>
          </a:blipFill>
        </p:spPr>
      </p:sp>
      <p:sp>
        <p:nvSpPr>
          <p:cNvPr id="27" name="Freeform 27"/>
          <p:cNvSpPr/>
          <p:nvPr/>
        </p:nvSpPr>
        <p:spPr>
          <a:xfrm>
            <a:off x="9296400" y="3269825"/>
            <a:ext cx="8238281" cy="5988475"/>
          </a:xfrm>
          <a:custGeom>
            <a:avLst/>
            <a:gdLst/>
            <a:ahLst/>
            <a:cxnLst/>
            <a:rect l="l" t="t" r="r" b="b"/>
            <a:pathLst>
              <a:path w="8238281" h="5988475">
                <a:moveTo>
                  <a:pt x="0" y="0"/>
                </a:moveTo>
                <a:lnTo>
                  <a:pt x="8238281" y="0"/>
                </a:lnTo>
                <a:lnTo>
                  <a:pt x="8238281" y="5988475"/>
                </a:lnTo>
                <a:lnTo>
                  <a:pt x="0" y="5988475"/>
                </a:lnTo>
                <a:lnTo>
                  <a:pt x="0" y="0"/>
                </a:lnTo>
                <a:close/>
              </a:path>
            </a:pathLst>
          </a:custGeom>
          <a:blipFill>
            <a:blip r:embed="rId3"/>
            <a:stretch>
              <a:fillRect l="-7774" t="-442" r="-1607"/>
            </a:stretch>
          </a:blipFill>
        </p:spPr>
      </p:sp>
      <p:sp>
        <p:nvSpPr>
          <p:cNvPr id="28" name="TextBox 28"/>
          <p:cNvSpPr txBox="1"/>
          <p:nvPr/>
        </p:nvSpPr>
        <p:spPr>
          <a:xfrm>
            <a:off x="16364351" y="95260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15</a:t>
            </a:r>
          </a:p>
        </p:txBody>
      </p:sp>
      <p:sp>
        <p:nvSpPr>
          <p:cNvPr id="29" name="TextBox 29"/>
          <p:cNvSpPr txBox="1"/>
          <p:nvPr/>
        </p:nvSpPr>
        <p:spPr>
          <a:xfrm>
            <a:off x="737108" y="1664073"/>
            <a:ext cx="6972219" cy="408383"/>
          </a:xfrm>
          <a:prstGeom prst="rect">
            <a:avLst/>
          </a:prstGeom>
        </p:spPr>
        <p:txBody>
          <a:bodyPr lIns="0" tIns="0" rIns="0" bIns="0" rtlCol="0" anchor="t">
            <a:spAutoFit/>
          </a:bodyPr>
          <a:lstStyle/>
          <a:p>
            <a:pPr algn="l">
              <a:lnSpc>
                <a:spcPts val="3260"/>
              </a:lnSpc>
            </a:pPr>
            <a:r>
              <a:rPr lang="en-US" sz="2328">
                <a:solidFill>
                  <a:srgbClr val="FFFFFF"/>
                </a:solidFill>
                <a:latin typeface="Poppins"/>
                <a:ea typeface="Poppins"/>
                <a:cs typeface="Poppins"/>
                <a:sym typeface="Poppins"/>
              </a:rPr>
              <a:t>Q. Find passengers whose name starts with ‘s’</a:t>
            </a:r>
          </a:p>
        </p:txBody>
      </p:sp>
      <p:sp>
        <p:nvSpPr>
          <p:cNvPr id="30" name="TextBox 30"/>
          <p:cNvSpPr txBox="1"/>
          <p:nvPr/>
        </p:nvSpPr>
        <p:spPr>
          <a:xfrm>
            <a:off x="225372" y="9004300"/>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01.</a:t>
            </a:r>
          </a:p>
        </p:txBody>
      </p:sp>
      <p:sp>
        <p:nvSpPr>
          <p:cNvPr id="31" name="TextBox 31"/>
          <p:cNvSpPr txBox="1"/>
          <p:nvPr/>
        </p:nvSpPr>
        <p:spPr>
          <a:xfrm>
            <a:off x="8961824" y="2676100"/>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02.</a:t>
            </a:r>
          </a:p>
        </p:txBody>
      </p:sp>
      <p:sp>
        <p:nvSpPr>
          <p:cNvPr id="32" name="TextBox 32"/>
          <p:cNvSpPr txBox="1"/>
          <p:nvPr/>
        </p:nvSpPr>
        <p:spPr>
          <a:xfrm>
            <a:off x="1670950" y="703349"/>
            <a:ext cx="7625450" cy="657539"/>
          </a:xfrm>
          <a:prstGeom prst="rect">
            <a:avLst/>
          </a:prstGeom>
        </p:spPr>
        <p:txBody>
          <a:bodyPr lIns="0" tIns="0" rIns="0" bIns="0" rtlCol="0" anchor="t">
            <a:spAutoFit/>
          </a:bodyPr>
          <a:lstStyle/>
          <a:p>
            <a:pPr algn="l">
              <a:lnSpc>
                <a:spcPts val="4887"/>
              </a:lnSpc>
            </a:pPr>
            <a:r>
              <a:rPr lang="en-US" sz="4887" b="1">
                <a:solidFill>
                  <a:srgbClr val="FFFFFF"/>
                </a:solidFill>
                <a:latin typeface="Inter Bold"/>
                <a:ea typeface="Inter Bold"/>
                <a:cs typeface="Inter Bold"/>
                <a:sym typeface="Inter Bold"/>
              </a:rPr>
              <a:t> LIKE</a:t>
            </a:r>
          </a:p>
        </p:txBody>
      </p:sp>
      <p:sp>
        <p:nvSpPr>
          <p:cNvPr id="33" name="TextBox 33"/>
          <p:cNvSpPr txBox="1"/>
          <p:nvPr/>
        </p:nvSpPr>
        <p:spPr>
          <a:xfrm>
            <a:off x="9534604" y="1664073"/>
            <a:ext cx="5858259" cy="818771"/>
          </a:xfrm>
          <a:prstGeom prst="rect">
            <a:avLst/>
          </a:prstGeom>
        </p:spPr>
        <p:txBody>
          <a:bodyPr lIns="0" tIns="0" rIns="0" bIns="0" rtlCol="0" anchor="t">
            <a:spAutoFit/>
          </a:bodyPr>
          <a:lstStyle/>
          <a:p>
            <a:pPr algn="l">
              <a:lnSpc>
                <a:spcPts val="3260"/>
              </a:lnSpc>
            </a:pPr>
            <a:r>
              <a:rPr lang="en-US" sz="2328">
                <a:solidFill>
                  <a:srgbClr val="FFFFFF"/>
                </a:solidFill>
                <a:latin typeface="Poppins"/>
                <a:ea typeface="Poppins"/>
                <a:cs typeface="Poppins"/>
                <a:sym typeface="Poppins"/>
              </a:rPr>
              <a:t>Q. Find passengers with gmail addresses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7606776" y="9621560"/>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04385" y="3650398"/>
            <a:ext cx="8739615" cy="5291334"/>
            <a:chOff x="0" y="0"/>
            <a:chExt cx="1105817" cy="669508"/>
          </a:xfrm>
        </p:grpSpPr>
        <p:sp>
          <p:nvSpPr>
            <p:cNvPr id="15" name="Freeform 15"/>
            <p:cNvSpPr/>
            <p:nvPr/>
          </p:nvSpPr>
          <p:spPr>
            <a:xfrm>
              <a:off x="0" y="0"/>
              <a:ext cx="1105817" cy="669509"/>
            </a:xfrm>
            <a:custGeom>
              <a:avLst/>
              <a:gdLst/>
              <a:ahLst/>
              <a:cxnLst/>
              <a:rect l="l" t="t" r="r" b="b"/>
              <a:pathLst>
                <a:path w="1105817" h="669509">
                  <a:moveTo>
                    <a:pt x="35434" y="0"/>
                  </a:moveTo>
                  <a:lnTo>
                    <a:pt x="1070383" y="0"/>
                  </a:lnTo>
                  <a:cubicBezTo>
                    <a:pt x="1089953" y="0"/>
                    <a:pt x="1105817" y="15864"/>
                    <a:pt x="1105817" y="35434"/>
                  </a:cubicBezTo>
                  <a:lnTo>
                    <a:pt x="1105817" y="634075"/>
                  </a:lnTo>
                  <a:cubicBezTo>
                    <a:pt x="1105817" y="643472"/>
                    <a:pt x="1102084" y="652485"/>
                    <a:pt x="1095439" y="659130"/>
                  </a:cubicBezTo>
                  <a:cubicBezTo>
                    <a:pt x="1088794" y="665775"/>
                    <a:pt x="1079781" y="669509"/>
                    <a:pt x="1070383" y="669509"/>
                  </a:cubicBezTo>
                  <a:lnTo>
                    <a:pt x="35434" y="669509"/>
                  </a:lnTo>
                  <a:cubicBezTo>
                    <a:pt x="15864" y="669509"/>
                    <a:pt x="0" y="653644"/>
                    <a:pt x="0" y="634075"/>
                  </a:cubicBezTo>
                  <a:lnTo>
                    <a:pt x="0" y="35434"/>
                  </a:lnTo>
                  <a:cubicBezTo>
                    <a:pt x="0" y="15864"/>
                    <a:pt x="15864" y="0"/>
                    <a:pt x="35434" y="0"/>
                  </a:cubicBezTo>
                  <a:close/>
                </a:path>
              </a:pathLst>
            </a:custGeom>
            <a:blipFill>
              <a:blip r:embed="rId2"/>
              <a:stretch>
                <a:fillRect l="-9649" r="-9649"/>
              </a:stretch>
            </a:blipFill>
          </p:spPr>
        </p:sp>
      </p:grpSp>
      <p:grpSp>
        <p:nvGrpSpPr>
          <p:cNvPr id="16" name="Group 16"/>
          <p:cNvGrpSpPr/>
          <p:nvPr/>
        </p:nvGrpSpPr>
        <p:grpSpPr>
          <a:xfrm>
            <a:off x="9771012" y="3507510"/>
            <a:ext cx="8516988" cy="6352625"/>
            <a:chOff x="0" y="0"/>
            <a:chExt cx="1082836" cy="807662"/>
          </a:xfrm>
        </p:grpSpPr>
        <p:sp>
          <p:nvSpPr>
            <p:cNvPr id="17" name="Freeform 17"/>
            <p:cNvSpPr/>
            <p:nvPr/>
          </p:nvSpPr>
          <p:spPr>
            <a:xfrm>
              <a:off x="0" y="0"/>
              <a:ext cx="1082836" cy="807662"/>
            </a:xfrm>
            <a:custGeom>
              <a:avLst/>
              <a:gdLst/>
              <a:ahLst/>
              <a:cxnLst/>
              <a:rect l="l" t="t" r="r" b="b"/>
              <a:pathLst>
                <a:path w="1082836" h="807662">
                  <a:moveTo>
                    <a:pt x="36360" y="0"/>
                  </a:moveTo>
                  <a:lnTo>
                    <a:pt x="1046476" y="0"/>
                  </a:lnTo>
                  <a:cubicBezTo>
                    <a:pt x="1056119" y="0"/>
                    <a:pt x="1065367" y="3831"/>
                    <a:pt x="1072186" y="10650"/>
                  </a:cubicBezTo>
                  <a:cubicBezTo>
                    <a:pt x="1079005" y="17468"/>
                    <a:pt x="1082836" y="26717"/>
                    <a:pt x="1082836" y="36360"/>
                  </a:cubicBezTo>
                  <a:lnTo>
                    <a:pt x="1082836" y="771302"/>
                  </a:lnTo>
                  <a:cubicBezTo>
                    <a:pt x="1082836" y="791383"/>
                    <a:pt x="1066557" y="807662"/>
                    <a:pt x="1046476" y="807662"/>
                  </a:cubicBezTo>
                  <a:lnTo>
                    <a:pt x="36360" y="807662"/>
                  </a:lnTo>
                  <a:cubicBezTo>
                    <a:pt x="16279" y="807662"/>
                    <a:pt x="0" y="791383"/>
                    <a:pt x="0" y="771302"/>
                  </a:cubicBezTo>
                  <a:lnTo>
                    <a:pt x="0" y="36360"/>
                  </a:lnTo>
                  <a:cubicBezTo>
                    <a:pt x="0" y="16279"/>
                    <a:pt x="16279" y="0"/>
                    <a:pt x="36360" y="0"/>
                  </a:cubicBezTo>
                  <a:close/>
                </a:path>
              </a:pathLst>
            </a:custGeom>
            <a:blipFill>
              <a:blip r:embed="rId3"/>
              <a:stretch>
                <a:fillRect t="-6728" b="-6728"/>
              </a:stretch>
            </a:blipFill>
          </p:spPr>
        </p:sp>
      </p:grpSp>
      <p:grpSp>
        <p:nvGrpSpPr>
          <p:cNvPr id="18" name="Group 18"/>
          <p:cNvGrpSpPr/>
          <p:nvPr/>
        </p:nvGrpSpPr>
        <p:grpSpPr>
          <a:xfrm>
            <a:off x="559948" y="8636554"/>
            <a:ext cx="937505" cy="985005"/>
            <a:chOff x="0" y="0"/>
            <a:chExt cx="812800" cy="853982"/>
          </a:xfrm>
        </p:grpSpPr>
        <p:sp>
          <p:nvSpPr>
            <p:cNvPr id="19" name="Freeform 19"/>
            <p:cNvSpPr/>
            <p:nvPr/>
          </p:nvSpPr>
          <p:spPr>
            <a:xfrm>
              <a:off x="0" y="0"/>
              <a:ext cx="812800" cy="853982"/>
            </a:xfrm>
            <a:custGeom>
              <a:avLst/>
              <a:gdLst/>
              <a:ahLst/>
              <a:cxnLst/>
              <a:rect l="l" t="t" r="r" b="b"/>
              <a:pathLst>
                <a:path w="812800" h="853982">
                  <a:moveTo>
                    <a:pt x="406400" y="0"/>
                  </a:moveTo>
                  <a:cubicBezTo>
                    <a:pt x="181951" y="0"/>
                    <a:pt x="0" y="191170"/>
                    <a:pt x="0" y="426991"/>
                  </a:cubicBezTo>
                  <a:cubicBezTo>
                    <a:pt x="0" y="662812"/>
                    <a:pt x="181951" y="853982"/>
                    <a:pt x="406400" y="853982"/>
                  </a:cubicBezTo>
                  <a:cubicBezTo>
                    <a:pt x="630849" y="853982"/>
                    <a:pt x="812800" y="662812"/>
                    <a:pt x="812800" y="426991"/>
                  </a:cubicBezTo>
                  <a:cubicBezTo>
                    <a:pt x="812800" y="191170"/>
                    <a:pt x="630849" y="0"/>
                    <a:pt x="406400" y="0"/>
                  </a:cubicBezTo>
                  <a:close/>
                </a:path>
              </a:pathLst>
            </a:custGeom>
            <a:solidFill>
              <a:srgbClr val="CBE5FA"/>
            </a:solidFill>
          </p:spPr>
        </p:sp>
        <p:sp>
          <p:nvSpPr>
            <p:cNvPr id="20" name="TextBox 20"/>
            <p:cNvSpPr txBox="1"/>
            <p:nvPr/>
          </p:nvSpPr>
          <p:spPr>
            <a:xfrm>
              <a:off x="76200" y="41961"/>
              <a:ext cx="660400" cy="73196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9144000" y="3157896"/>
            <a:ext cx="937505" cy="985005"/>
            <a:chOff x="0" y="0"/>
            <a:chExt cx="812800" cy="853982"/>
          </a:xfrm>
        </p:grpSpPr>
        <p:sp>
          <p:nvSpPr>
            <p:cNvPr id="22" name="Freeform 22"/>
            <p:cNvSpPr/>
            <p:nvPr/>
          </p:nvSpPr>
          <p:spPr>
            <a:xfrm>
              <a:off x="0" y="0"/>
              <a:ext cx="812800" cy="853982"/>
            </a:xfrm>
            <a:custGeom>
              <a:avLst/>
              <a:gdLst/>
              <a:ahLst/>
              <a:cxnLst/>
              <a:rect l="l" t="t" r="r" b="b"/>
              <a:pathLst>
                <a:path w="812800" h="853982">
                  <a:moveTo>
                    <a:pt x="406400" y="0"/>
                  </a:moveTo>
                  <a:cubicBezTo>
                    <a:pt x="181951" y="0"/>
                    <a:pt x="0" y="191170"/>
                    <a:pt x="0" y="426991"/>
                  </a:cubicBezTo>
                  <a:cubicBezTo>
                    <a:pt x="0" y="662812"/>
                    <a:pt x="181951" y="853982"/>
                    <a:pt x="406400" y="853982"/>
                  </a:cubicBezTo>
                  <a:cubicBezTo>
                    <a:pt x="630849" y="853982"/>
                    <a:pt x="812800" y="662812"/>
                    <a:pt x="812800" y="426991"/>
                  </a:cubicBezTo>
                  <a:cubicBezTo>
                    <a:pt x="812800" y="191170"/>
                    <a:pt x="630849" y="0"/>
                    <a:pt x="406400" y="0"/>
                  </a:cubicBezTo>
                  <a:close/>
                </a:path>
              </a:pathLst>
            </a:custGeom>
            <a:solidFill>
              <a:srgbClr val="CBE5FA"/>
            </a:solidFill>
          </p:spPr>
        </p:sp>
        <p:sp>
          <p:nvSpPr>
            <p:cNvPr id="23" name="TextBox 23"/>
            <p:cNvSpPr txBox="1"/>
            <p:nvPr/>
          </p:nvSpPr>
          <p:spPr>
            <a:xfrm>
              <a:off x="76200" y="41961"/>
              <a:ext cx="660400" cy="73196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28700" y="584946"/>
            <a:ext cx="7037498" cy="645796"/>
          </a:xfrm>
          <a:prstGeom prst="rect">
            <a:avLst/>
          </a:prstGeom>
        </p:spPr>
        <p:txBody>
          <a:bodyPr lIns="0" tIns="0" rIns="0" bIns="0" rtlCol="0" anchor="t">
            <a:spAutoFit/>
          </a:bodyPr>
          <a:lstStyle/>
          <a:p>
            <a:pPr algn="l">
              <a:lnSpc>
                <a:spcPts val="4800"/>
              </a:lnSpc>
            </a:pPr>
            <a:r>
              <a:rPr lang="en-US" sz="4800" b="1">
                <a:solidFill>
                  <a:srgbClr val="263744"/>
                </a:solidFill>
                <a:latin typeface="Inter Bold"/>
                <a:ea typeface="Inter Bold"/>
                <a:cs typeface="Inter Bold"/>
                <a:sym typeface="Inter Bold"/>
              </a:rPr>
              <a:t>IS NULL/IS NOT NULL</a:t>
            </a:r>
          </a:p>
        </p:txBody>
      </p:sp>
      <p:sp>
        <p:nvSpPr>
          <p:cNvPr id="25" name="TextBox 25"/>
          <p:cNvSpPr txBox="1"/>
          <p:nvPr/>
        </p:nvSpPr>
        <p:spPr>
          <a:xfrm>
            <a:off x="7676519" y="9706877"/>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16</a:t>
            </a:r>
          </a:p>
        </p:txBody>
      </p:sp>
      <p:sp>
        <p:nvSpPr>
          <p:cNvPr id="26" name="TextBox 26"/>
          <p:cNvSpPr txBox="1"/>
          <p:nvPr/>
        </p:nvSpPr>
        <p:spPr>
          <a:xfrm>
            <a:off x="1028700" y="1667280"/>
            <a:ext cx="5477200" cy="879475"/>
          </a:xfrm>
          <a:prstGeom prst="rect">
            <a:avLst/>
          </a:prstGeom>
        </p:spPr>
        <p:txBody>
          <a:bodyPr lIns="0" tIns="0" rIns="0" bIns="0" rtlCol="0" anchor="t">
            <a:spAutoFit/>
          </a:bodyPr>
          <a:lstStyle/>
          <a:p>
            <a:pPr algn="l">
              <a:lnSpc>
                <a:spcPts val="3499"/>
              </a:lnSpc>
            </a:pPr>
            <a:r>
              <a:rPr lang="en-US" sz="2499" b="1">
                <a:solidFill>
                  <a:srgbClr val="263744"/>
                </a:solidFill>
                <a:latin typeface="Poppins Semi-Bold"/>
                <a:ea typeface="Poppins Semi-Bold"/>
                <a:cs typeface="Poppins Semi-Bold"/>
                <a:sym typeface="Poppins Semi-Bold"/>
              </a:rPr>
              <a:t>Q. Find passengers who have not given phone no.</a:t>
            </a:r>
          </a:p>
        </p:txBody>
      </p:sp>
      <p:sp>
        <p:nvSpPr>
          <p:cNvPr id="27" name="TextBox 27"/>
          <p:cNvSpPr txBox="1"/>
          <p:nvPr/>
        </p:nvSpPr>
        <p:spPr>
          <a:xfrm>
            <a:off x="694124" y="8875057"/>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01.</a:t>
            </a:r>
          </a:p>
        </p:txBody>
      </p:sp>
      <p:sp>
        <p:nvSpPr>
          <p:cNvPr id="28" name="TextBox 28"/>
          <p:cNvSpPr txBox="1"/>
          <p:nvPr/>
        </p:nvSpPr>
        <p:spPr>
          <a:xfrm>
            <a:off x="9278176" y="3396398"/>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02.</a:t>
            </a:r>
          </a:p>
        </p:txBody>
      </p:sp>
      <p:sp>
        <p:nvSpPr>
          <p:cNvPr id="29" name="TextBox 29"/>
          <p:cNvSpPr txBox="1"/>
          <p:nvPr/>
        </p:nvSpPr>
        <p:spPr>
          <a:xfrm>
            <a:off x="9612752" y="1667280"/>
            <a:ext cx="5477200" cy="879475"/>
          </a:xfrm>
          <a:prstGeom prst="rect">
            <a:avLst/>
          </a:prstGeom>
        </p:spPr>
        <p:txBody>
          <a:bodyPr lIns="0" tIns="0" rIns="0" bIns="0" rtlCol="0" anchor="t">
            <a:spAutoFit/>
          </a:bodyPr>
          <a:lstStyle/>
          <a:p>
            <a:pPr algn="l">
              <a:lnSpc>
                <a:spcPts val="3499"/>
              </a:lnSpc>
            </a:pPr>
            <a:r>
              <a:rPr lang="en-US" sz="2499" b="1">
                <a:solidFill>
                  <a:srgbClr val="263744"/>
                </a:solidFill>
                <a:latin typeface="Poppins Semi-Bold"/>
                <a:ea typeface="Poppins Semi-Bold"/>
                <a:cs typeface="Poppins Semi-Bold"/>
                <a:sym typeface="Poppins Semi-Bold"/>
              </a:rPr>
              <a:t>Q. Find reservations where seat nos. are assigned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43" y="0"/>
            <a:ext cx="7787502" cy="10782766"/>
            <a:chOff x="0" y="0"/>
            <a:chExt cx="2329241" cy="3225124"/>
          </a:xfrm>
        </p:grpSpPr>
        <p:sp>
          <p:nvSpPr>
            <p:cNvPr id="3" name="Freeform 3"/>
            <p:cNvSpPr/>
            <p:nvPr/>
          </p:nvSpPr>
          <p:spPr>
            <a:xfrm>
              <a:off x="0" y="0"/>
              <a:ext cx="2329241" cy="3225124"/>
            </a:xfrm>
            <a:custGeom>
              <a:avLst/>
              <a:gdLst/>
              <a:ahLst/>
              <a:cxnLst/>
              <a:rect l="l" t="t" r="r" b="b"/>
              <a:pathLst>
                <a:path w="2329241" h="3225124">
                  <a:moveTo>
                    <a:pt x="39766" y="0"/>
                  </a:moveTo>
                  <a:lnTo>
                    <a:pt x="2289475" y="0"/>
                  </a:lnTo>
                  <a:cubicBezTo>
                    <a:pt x="2300021" y="0"/>
                    <a:pt x="2310136" y="4190"/>
                    <a:pt x="2317593" y="11647"/>
                  </a:cubicBezTo>
                  <a:cubicBezTo>
                    <a:pt x="2325051" y="19105"/>
                    <a:pt x="2329241" y="29219"/>
                    <a:pt x="2329241" y="39766"/>
                  </a:cubicBezTo>
                  <a:lnTo>
                    <a:pt x="2329241" y="3185358"/>
                  </a:lnTo>
                  <a:cubicBezTo>
                    <a:pt x="2329241" y="3195905"/>
                    <a:pt x="2325051" y="3206019"/>
                    <a:pt x="2317593" y="3213477"/>
                  </a:cubicBezTo>
                  <a:cubicBezTo>
                    <a:pt x="2310136" y="3220934"/>
                    <a:pt x="2300021" y="3225124"/>
                    <a:pt x="2289475" y="3225124"/>
                  </a:cubicBezTo>
                  <a:lnTo>
                    <a:pt x="39766" y="3225124"/>
                  </a:lnTo>
                  <a:cubicBezTo>
                    <a:pt x="29219" y="3225124"/>
                    <a:pt x="19105" y="3220934"/>
                    <a:pt x="11647" y="3213477"/>
                  </a:cubicBezTo>
                  <a:cubicBezTo>
                    <a:pt x="4190" y="3206019"/>
                    <a:pt x="0" y="3195905"/>
                    <a:pt x="0" y="3185358"/>
                  </a:cubicBezTo>
                  <a:lnTo>
                    <a:pt x="0" y="39766"/>
                  </a:lnTo>
                  <a:cubicBezTo>
                    <a:pt x="0" y="29219"/>
                    <a:pt x="4190" y="19105"/>
                    <a:pt x="11647" y="11647"/>
                  </a:cubicBezTo>
                  <a:cubicBezTo>
                    <a:pt x="19105" y="4190"/>
                    <a:pt x="29219" y="0"/>
                    <a:pt x="39766" y="0"/>
                  </a:cubicBezTo>
                  <a:close/>
                </a:path>
              </a:pathLst>
            </a:custGeom>
            <a:solidFill>
              <a:srgbClr val="263744"/>
            </a:solidFill>
          </p:spPr>
        </p:sp>
        <p:sp>
          <p:nvSpPr>
            <p:cNvPr id="4" name="TextBox 4"/>
            <p:cNvSpPr txBox="1"/>
            <p:nvPr/>
          </p:nvSpPr>
          <p:spPr>
            <a:xfrm>
              <a:off x="0" y="-38100"/>
              <a:ext cx="2329241" cy="326322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797122" y="2094387"/>
            <a:ext cx="10316008" cy="7475722"/>
            <a:chOff x="0" y="0"/>
            <a:chExt cx="1510119" cy="1094341"/>
          </a:xfrm>
        </p:grpSpPr>
        <p:sp>
          <p:nvSpPr>
            <p:cNvPr id="6" name="Freeform 6"/>
            <p:cNvSpPr/>
            <p:nvPr/>
          </p:nvSpPr>
          <p:spPr>
            <a:xfrm>
              <a:off x="0" y="0"/>
              <a:ext cx="1510119" cy="1094341"/>
            </a:xfrm>
            <a:custGeom>
              <a:avLst/>
              <a:gdLst/>
              <a:ahLst/>
              <a:cxnLst/>
              <a:rect l="l" t="t" r="r" b="b"/>
              <a:pathLst>
                <a:path w="1510119" h="1094341">
                  <a:moveTo>
                    <a:pt x="30019" y="0"/>
                  </a:moveTo>
                  <a:lnTo>
                    <a:pt x="1480100" y="0"/>
                  </a:lnTo>
                  <a:cubicBezTo>
                    <a:pt x="1488061" y="0"/>
                    <a:pt x="1495697" y="3163"/>
                    <a:pt x="1501326" y="8792"/>
                  </a:cubicBezTo>
                  <a:cubicBezTo>
                    <a:pt x="1506956" y="14422"/>
                    <a:pt x="1510119" y="22058"/>
                    <a:pt x="1510119" y="30019"/>
                  </a:cubicBezTo>
                  <a:lnTo>
                    <a:pt x="1510119" y="1064322"/>
                  </a:lnTo>
                  <a:cubicBezTo>
                    <a:pt x="1510119" y="1072283"/>
                    <a:pt x="1506956" y="1079919"/>
                    <a:pt x="1501326" y="1085548"/>
                  </a:cubicBezTo>
                  <a:cubicBezTo>
                    <a:pt x="1495697" y="1091178"/>
                    <a:pt x="1488061" y="1094341"/>
                    <a:pt x="1480100" y="1094341"/>
                  </a:cubicBezTo>
                  <a:lnTo>
                    <a:pt x="30019" y="1094341"/>
                  </a:lnTo>
                  <a:cubicBezTo>
                    <a:pt x="22058" y="1094341"/>
                    <a:pt x="14422" y="1091178"/>
                    <a:pt x="8792" y="1085548"/>
                  </a:cubicBezTo>
                  <a:cubicBezTo>
                    <a:pt x="3163" y="1079919"/>
                    <a:pt x="0" y="1072283"/>
                    <a:pt x="0" y="1064322"/>
                  </a:cubicBezTo>
                  <a:lnTo>
                    <a:pt x="0" y="30019"/>
                  </a:lnTo>
                  <a:cubicBezTo>
                    <a:pt x="0" y="22058"/>
                    <a:pt x="3163" y="14422"/>
                    <a:pt x="8792" y="8792"/>
                  </a:cubicBezTo>
                  <a:cubicBezTo>
                    <a:pt x="14422" y="3163"/>
                    <a:pt x="22058" y="0"/>
                    <a:pt x="30019" y="0"/>
                  </a:cubicBezTo>
                  <a:close/>
                </a:path>
              </a:pathLst>
            </a:custGeom>
            <a:blipFill>
              <a:blip r:embed="rId2"/>
              <a:stretch>
                <a:fillRect l="-4486" r="-4486"/>
              </a:stretch>
            </a:blipFill>
          </p:spPr>
        </p:sp>
      </p:grpSp>
      <p:sp>
        <p:nvSpPr>
          <p:cNvPr id="7" name="AutoShape 7"/>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8" name="AutoShape 8"/>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9" name="AutoShape 9"/>
          <p:cNvSpPr/>
          <p:nvPr/>
        </p:nvSpPr>
        <p:spPr>
          <a:xfrm>
            <a:off x="16626823" y="1099942"/>
            <a:ext cx="632477" cy="0"/>
          </a:xfrm>
          <a:prstGeom prst="line">
            <a:avLst/>
          </a:prstGeom>
          <a:ln w="38100" cap="flat">
            <a:solidFill>
              <a:srgbClr val="3C586D"/>
            </a:solidFill>
            <a:prstDash val="solid"/>
            <a:headEnd type="none" w="sm" len="sm"/>
            <a:tailEnd type="none" w="sm" len="sm"/>
          </a:ln>
        </p:spPr>
      </p:sp>
      <p:grpSp>
        <p:nvGrpSpPr>
          <p:cNvPr id="10" name="Group 10"/>
          <p:cNvGrpSpPr/>
          <p:nvPr/>
        </p:nvGrpSpPr>
        <p:grpSpPr>
          <a:xfrm>
            <a:off x="15985854" y="8781148"/>
            <a:ext cx="1273446" cy="477152"/>
            <a:chOff x="0" y="0"/>
            <a:chExt cx="1084619" cy="406400"/>
          </a:xfrm>
        </p:grpSpPr>
        <p:sp>
          <p:nvSpPr>
            <p:cNvPr id="11" name="Freeform 11"/>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2" name="TextBox 12"/>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601945" y="537845"/>
            <a:ext cx="6142126" cy="915035"/>
          </a:xfrm>
          <a:prstGeom prst="rect">
            <a:avLst/>
          </a:prstGeom>
        </p:spPr>
        <p:txBody>
          <a:bodyPr lIns="0" tIns="0" rIns="0" bIns="0" rtlCol="0" anchor="t">
            <a:spAutoFit/>
          </a:bodyPr>
          <a:lstStyle/>
          <a:p>
            <a:pPr algn="l">
              <a:lnSpc>
                <a:spcPts val="3639"/>
              </a:lnSpc>
            </a:pPr>
            <a:r>
              <a:rPr lang="en-US" sz="2599">
                <a:solidFill>
                  <a:srgbClr val="FFFFFF"/>
                </a:solidFill>
                <a:latin typeface="Poppins"/>
                <a:ea typeface="Poppins"/>
                <a:cs typeface="Poppins"/>
                <a:sym typeface="Poppins"/>
              </a:rPr>
              <a:t>  Q. Get passengers names with their reservation detail</a:t>
            </a:r>
          </a:p>
        </p:txBody>
      </p:sp>
      <p:sp>
        <p:nvSpPr>
          <p:cNvPr id="14" name="TextBox 14"/>
          <p:cNvSpPr txBox="1"/>
          <p:nvPr/>
        </p:nvSpPr>
        <p:spPr>
          <a:xfrm>
            <a:off x="10465605" y="1083466"/>
            <a:ext cx="1424907" cy="339848"/>
          </a:xfrm>
          <a:prstGeom prst="rect">
            <a:avLst/>
          </a:prstGeom>
        </p:spPr>
        <p:txBody>
          <a:bodyPr lIns="0" tIns="0" rIns="0" bIns="0" rtlCol="0" anchor="t">
            <a:spAutoFit/>
          </a:bodyPr>
          <a:lstStyle/>
          <a:p>
            <a:pPr algn="ctr">
              <a:lnSpc>
                <a:spcPts val="2777"/>
              </a:lnSpc>
            </a:pPr>
            <a:r>
              <a:rPr lang="en-US" sz="1983">
                <a:solidFill>
                  <a:srgbClr val="FFFFFF"/>
                </a:solidFill>
                <a:latin typeface="Canva Sans"/>
                <a:ea typeface="Canva Sans"/>
                <a:cs typeface="Canva Sans"/>
                <a:sym typeface="Canva Sans"/>
              </a:rPr>
              <a:t>Contact</a:t>
            </a:r>
          </a:p>
        </p:txBody>
      </p:sp>
      <p:sp>
        <p:nvSpPr>
          <p:cNvPr id="15" name="TextBox 15"/>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17</a:t>
            </a:r>
          </a:p>
        </p:txBody>
      </p:sp>
      <p:sp>
        <p:nvSpPr>
          <p:cNvPr id="16" name="TextBox 16"/>
          <p:cNvSpPr txBox="1"/>
          <p:nvPr/>
        </p:nvSpPr>
        <p:spPr>
          <a:xfrm>
            <a:off x="7361859" y="475770"/>
            <a:ext cx="7037498" cy="645796"/>
          </a:xfrm>
          <a:prstGeom prst="rect">
            <a:avLst/>
          </a:prstGeom>
        </p:spPr>
        <p:txBody>
          <a:bodyPr lIns="0" tIns="0" rIns="0" bIns="0" rtlCol="0" anchor="t">
            <a:spAutoFit/>
          </a:bodyPr>
          <a:lstStyle/>
          <a:p>
            <a:pPr algn="l">
              <a:lnSpc>
                <a:spcPts val="4800"/>
              </a:lnSpc>
            </a:pPr>
            <a:r>
              <a:rPr lang="en-US" sz="4800" b="1">
                <a:solidFill>
                  <a:srgbClr val="FF914D"/>
                </a:solidFill>
                <a:latin typeface="Inter Bold"/>
                <a:ea typeface="Inter Bold"/>
                <a:cs typeface="Inter Bold"/>
                <a:sym typeface="Inter Bold"/>
              </a:rPr>
              <a:t>  JOINS</a:t>
            </a:r>
          </a:p>
        </p:txBody>
      </p:sp>
      <p:sp>
        <p:nvSpPr>
          <p:cNvPr id="17" name="TextBox 17"/>
          <p:cNvSpPr txBox="1"/>
          <p:nvPr/>
        </p:nvSpPr>
        <p:spPr>
          <a:xfrm>
            <a:off x="7566758" y="1364284"/>
            <a:ext cx="3863635" cy="577703"/>
          </a:xfrm>
          <a:prstGeom prst="rect">
            <a:avLst/>
          </a:prstGeom>
        </p:spPr>
        <p:txBody>
          <a:bodyPr lIns="0" tIns="0" rIns="0" bIns="0" rtlCol="0" anchor="t">
            <a:spAutoFit/>
          </a:bodyPr>
          <a:lstStyle/>
          <a:p>
            <a:pPr algn="l">
              <a:lnSpc>
                <a:spcPts val="4250"/>
              </a:lnSpc>
            </a:pPr>
            <a:r>
              <a:rPr lang="en-US" sz="4250" b="1">
                <a:solidFill>
                  <a:srgbClr val="FF914D"/>
                </a:solidFill>
                <a:latin typeface="Inter Bold"/>
                <a:ea typeface="Inter Bold"/>
                <a:cs typeface="Inter Bold"/>
                <a:sym typeface="Inter Bold"/>
              </a:rPr>
              <a:t> </a:t>
            </a:r>
            <a:r>
              <a:rPr lang="en-US" sz="4250" b="1">
                <a:solidFill>
                  <a:srgbClr val="000000"/>
                </a:solidFill>
                <a:latin typeface="Inter Bold"/>
                <a:ea typeface="Inter Bold"/>
                <a:cs typeface="Inter Bold"/>
                <a:sym typeface="Inter Bold"/>
              </a:rPr>
              <a:t> INNER JOIN</a:t>
            </a:r>
          </a:p>
        </p:txBody>
      </p:sp>
      <p:sp>
        <p:nvSpPr>
          <p:cNvPr id="18" name="TextBox 18"/>
          <p:cNvSpPr txBox="1"/>
          <p:nvPr/>
        </p:nvSpPr>
        <p:spPr>
          <a:xfrm>
            <a:off x="420217" y="2363062"/>
            <a:ext cx="3863635" cy="3028321"/>
          </a:xfrm>
          <a:prstGeom prst="rect">
            <a:avLst/>
          </a:prstGeom>
        </p:spPr>
        <p:txBody>
          <a:bodyPr lIns="0" tIns="0" rIns="0" bIns="0" rtlCol="0" anchor="t">
            <a:spAutoFit/>
          </a:bodyPr>
          <a:lstStyle/>
          <a:p>
            <a:pPr algn="l">
              <a:lnSpc>
                <a:spcPts val="7850"/>
              </a:lnSpc>
            </a:pPr>
            <a:r>
              <a:rPr lang="en-US" sz="7850" b="1">
                <a:solidFill>
                  <a:srgbClr val="84A2BB"/>
                </a:solidFill>
                <a:latin typeface="Inter Bold"/>
                <a:ea typeface="Inter Bold"/>
                <a:cs typeface="Inter Bold"/>
                <a:sym typeface="Inter Bold"/>
              </a:rPr>
              <a:t>JOINS</a:t>
            </a:r>
          </a:p>
          <a:p>
            <a:pPr algn="l">
              <a:lnSpc>
                <a:spcPts val="7850"/>
              </a:lnSpc>
            </a:pPr>
            <a:r>
              <a:rPr lang="en-US" sz="7850" b="1">
                <a:solidFill>
                  <a:srgbClr val="84A2BB"/>
                </a:solidFill>
                <a:latin typeface="Inter Bold"/>
                <a:ea typeface="Inter Bold"/>
                <a:cs typeface="Inter Bold"/>
                <a:sym typeface="Inter Bold"/>
              </a:rPr>
              <a:t> IN </a:t>
            </a:r>
          </a:p>
          <a:p>
            <a:pPr algn="l">
              <a:lnSpc>
                <a:spcPts val="7850"/>
              </a:lnSpc>
            </a:pPr>
            <a:r>
              <a:rPr lang="en-US" sz="7850" b="1">
                <a:solidFill>
                  <a:srgbClr val="84A2BB"/>
                </a:solidFill>
                <a:latin typeface="Inter Bold"/>
                <a:ea typeface="Inter Bold"/>
                <a:cs typeface="Inter Bold"/>
                <a:sym typeface="Inter Bold"/>
              </a:rPr>
              <a:t>SQL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7052" y="6873261"/>
            <a:ext cx="19376880" cy="3815775"/>
            <a:chOff x="0" y="0"/>
            <a:chExt cx="5103376" cy="1004978"/>
          </a:xfrm>
        </p:grpSpPr>
        <p:sp>
          <p:nvSpPr>
            <p:cNvPr id="3" name="Freeform 3"/>
            <p:cNvSpPr/>
            <p:nvPr/>
          </p:nvSpPr>
          <p:spPr>
            <a:xfrm>
              <a:off x="0" y="0"/>
              <a:ext cx="5103376" cy="1004978"/>
            </a:xfrm>
            <a:custGeom>
              <a:avLst/>
              <a:gdLst/>
              <a:ahLst/>
              <a:cxnLst/>
              <a:rect l="l" t="t" r="r" b="b"/>
              <a:pathLst>
                <a:path w="5103376" h="1004978">
                  <a:moveTo>
                    <a:pt x="0" y="0"/>
                  </a:moveTo>
                  <a:lnTo>
                    <a:pt x="5103376" y="0"/>
                  </a:lnTo>
                  <a:lnTo>
                    <a:pt x="5103376" y="1004978"/>
                  </a:lnTo>
                  <a:lnTo>
                    <a:pt x="0" y="1004978"/>
                  </a:lnTo>
                  <a:close/>
                </a:path>
              </a:pathLst>
            </a:custGeom>
            <a:solidFill>
              <a:srgbClr val="263744"/>
            </a:solidFill>
          </p:spPr>
        </p:sp>
        <p:sp>
          <p:nvSpPr>
            <p:cNvPr id="4" name="TextBox 4"/>
            <p:cNvSpPr txBox="1"/>
            <p:nvPr/>
          </p:nvSpPr>
          <p:spPr>
            <a:xfrm>
              <a:off x="0" y="-38100"/>
              <a:ext cx="5103376" cy="1043078"/>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3C586D"/>
            </a:solidFill>
            <a:prstDash val="solid"/>
            <a:headEnd type="none" w="sm" len="sm"/>
            <a:tailEnd type="none" w="sm" len="sm"/>
          </a:ln>
        </p:spPr>
      </p:sp>
      <p:grpSp>
        <p:nvGrpSpPr>
          <p:cNvPr id="8" name="Group 8"/>
          <p:cNvGrpSpPr/>
          <p:nvPr/>
        </p:nvGrpSpPr>
        <p:grpSpPr>
          <a:xfrm>
            <a:off x="15985854" y="8781148"/>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6394452" y="1483471"/>
            <a:ext cx="11301259" cy="6003794"/>
          </a:xfrm>
          <a:custGeom>
            <a:avLst/>
            <a:gdLst/>
            <a:ahLst/>
            <a:cxnLst/>
            <a:rect l="l" t="t" r="r" b="b"/>
            <a:pathLst>
              <a:path w="11301259" h="6003794">
                <a:moveTo>
                  <a:pt x="0" y="0"/>
                </a:moveTo>
                <a:lnTo>
                  <a:pt x="11301259" y="0"/>
                </a:lnTo>
                <a:lnTo>
                  <a:pt x="11301259" y="6003794"/>
                </a:lnTo>
                <a:lnTo>
                  <a:pt x="0" y="6003794"/>
                </a:lnTo>
                <a:lnTo>
                  <a:pt x="0" y="0"/>
                </a:lnTo>
                <a:close/>
              </a:path>
            </a:pathLst>
          </a:custGeom>
          <a:blipFill>
            <a:blip r:embed="rId2"/>
            <a:stretch>
              <a:fillRect/>
            </a:stretch>
          </a:blipFill>
        </p:spPr>
      </p:sp>
      <p:sp>
        <p:nvSpPr>
          <p:cNvPr id="12" name="TextBox 12"/>
          <p:cNvSpPr txBox="1"/>
          <p:nvPr/>
        </p:nvSpPr>
        <p:spPr>
          <a:xfrm>
            <a:off x="-197052" y="399085"/>
            <a:ext cx="5774787" cy="715645"/>
          </a:xfrm>
          <a:prstGeom prst="rect">
            <a:avLst/>
          </a:prstGeom>
        </p:spPr>
        <p:txBody>
          <a:bodyPr lIns="0" tIns="0" rIns="0" bIns="0" rtlCol="0" anchor="t">
            <a:spAutoFit/>
          </a:bodyPr>
          <a:lstStyle/>
          <a:p>
            <a:pPr algn="ctr">
              <a:lnSpc>
                <a:spcPts val="5300"/>
              </a:lnSpc>
            </a:pPr>
            <a:r>
              <a:rPr lang="en-US" sz="5300" b="1">
                <a:solidFill>
                  <a:srgbClr val="263744"/>
                </a:solidFill>
                <a:latin typeface="Inter Bold"/>
                <a:ea typeface="Inter Bold"/>
                <a:cs typeface="Inter Bold"/>
                <a:sym typeface="Inter Bold"/>
              </a:rPr>
              <a:t>LEFT JOIN</a:t>
            </a:r>
          </a:p>
        </p:txBody>
      </p:sp>
      <p:sp>
        <p:nvSpPr>
          <p:cNvPr id="13" name="TextBox 13"/>
          <p:cNvSpPr txBox="1"/>
          <p:nvPr/>
        </p:nvSpPr>
        <p:spPr>
          <a:xfrm>
            <a:off x="477468" y="7746022"/>
            <a:ext cx="7685507" cy="1035126"/>
          </a:xfrm>
          <a:prstGeom prst="rect">
            <a:avLst/>
          </a:prstGeom>
        </p:spPr>
        <p:txBody>
          <a:bodyPr lIns="0" tIns="0" rIns="0" bIns="0" rtlCol="0" anchor="t">
            <a:spAutoFit/>
          </a:bodyPr>
          <a:lstStyle/>
          <a:p>
            <a:pPr algn="ctr">
              <a:lnSpc>
                <a:spcPts val="4076"/>
              </a:lnSpc>
            </a:pPr>
            <a:r>
              <a:rPr lang="en-US" sz="2911">
                <a:solidFill>
                  <a:srgbClr val="FFFFFF"/>
                </a:solidFill>
                <a:latin typeface="Poppins"/>
                <a:ea typeface="Poppins"/>
                <a:cs typeface="Poppins"/>
                <a:sym typeface="Poppins"/>
              </a:rPr>
              <a:t>Q. Get all passengers and their reservations</a:t>
            </a:r>
          </a:p>
        </p:txBody>
      </p:sp>
      <p:sp>
        <p:nvSpPr>
          <p:cNvPr id="14" name="TextBox 14"/>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grpSp>
        <p:nvGrpSpPr>
          <p:cNvPr id="2" name="Group 2"/>
          <p:cNvGrpSpPr/>
          <p:nvPr/>
        </p:nvGrpSpPr>
        <p:grpSpPr>
          <a:xfrm>
            <a:off x="15236281" y="2033228"/>
            <a:ext cx="3051719" cy="5253514"/>
            <a:chOff x="0" y="0"/>
            <a:chExt cx="803745" cy="1383642"/>
          </a:xfrm>
        </p:grpSpPr>
        <p:sp>
          <p:nvSpPr>
            <p:cNvPr id="3" name="Freeform 3"/>
            <p:cNvSpPr/>
            <p:nvPr/>
          </p:nvSpPr>
          <p:spPr>
            <a:xfrm>
              <a:off x="0" y="0"/>
              <a:ext cx="803745" cy="1383642"/>
            </a:xfrm>
            <a:custGeom>
              <a:avLst/>
              <a:gdLst/>
              <a:ahLst/>
              <a:cxnLst/>
              <a:rect l="l" t="t" r="r" b="b"/>
              <a:pathLst>
                <a:path w="803745" h="1383642">
                  <a:moveTo>
                    <a:pt x="129382" y="0"/>
                  </a:moveTo>
                  <a:lnTo>
                    <a:pt x="674363" y="0"/>
                  </a:lnTo>
                  <a:cubicBezTo>
                    <a:pt x="745819" y="0"/>
                    <a:pt x="803745" y="57926"/>
                    <a:pt x="803745" y="129382"/>
                  </a:cubicBezTo>
                  <a:lnTo>
                    <a:pt x="803745" y="1254259"/>
                  </a:lnTo>
                  <a:cubicBezTo>
                    <a:pt x="803745" y="1325715"/>
                    <a:pt x="745819" y="1383642"/>
                    <a:pt x="674363" y="1383642"/>
                  </a:cubicBezTo>
                  <a:lnTo>
                    <a:pt x="129382" y="1383642"/>
                  </a:lnTo>
                  <a:cubicBezTo>
                    <a:pt x="57926" y="1383642"/>
                    <a:pt x="0" y="1325715"/>
                    <a:pt x="0" y="1254259"/>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4" name="TextBox 4"/>
            <p:cNvSpPr txBox="1"/>
            <p:nvPr/>
          </p:nvSpPr>
          <p:spPr>
            <a:xfrm>
              <a:off x="0" y="-38100"/>
              <a:ext cx="803745" cy="1421742"/>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8" name="Group 8"/>
          <p:cNvGrpSpPr/>
          <p:nvPr/>
        </p:nvGrpSpPr>
        <p:grpSpPr>
          <a:xfrm>
            <a:off x="16364351" y="9440747"/>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2012362" y="2633761"/>
            <a:ext cx="9303665" cy="6437214"/>
            <a:chOff x="0" y="0"/>
            <a:chExt cx="2450348" cy="1695398"/>
          </a:xfrm>
        </p:grpSpPr>
        <p:sp>
          <p:nvSpPr>
            <p:cNvPr id="12" name="Freeform 12"/>
            <p:cNvSpPr/>
            <p:nvPr/>
          </p:nvSpPr>
          <p:spPr>
            <a:xfrm>
              <a:off x="0" y="0"/>
              <a:ext cx="2450348" cy="1695398"/>
            </a:xfrm>
            <a:custGeom>
              <a:avLst/>
              <a:gdLst/>
              <a:ahLst/>
              <a:cxnLst/>
              <a:rect l="l" t="t" r="r" b="b"/>
              <a:pathLst>
                <a:path w="2450348" h="1695398">
                  <a:moveTo>
                    <a:pt x="24964" y="0"/>
                  </a:moveTo>
                  <a:lnTo>
                    <a:pt x="2425384" y="0"/>
                  </a:lnTo>
                  <a:cubicBezTo>
                    <a:pt x="2432005" y="0"/>
                    <a:pt x="2438355" y="2630"/>
                    <a:pt x="2443036" y="7312"/>
                  </a:cubicBezTo>
                  <a:cubicBezTo>
                    <a:pt x="2447718" y="11993"/>
                    <a:pt x="2450348" y="18343"/>
                    <a:pt x="2450348" y="24964"/>
                  </a:cubicBezTo>
                  <a:lnTo>
                    <a:pt x="2450348" y="1670434"/>
                  </a:lnTo>
                  <a:cubicBezTo>
                    <a:pt x="2450348" y="1677055"/>
                    <a:pt x="2447718" y="1683404"/>
                    <a:pt x="2443036" y="1688086"/>
                  </a:cubicBezTo>
                  <a:cubicBezTo>
                    <a:pt x="2438355" y="1692768"/>
                    <a:pt x="2432005" y="1695398"/>
                    <a:pt x="2425384" y="1695398"/>
                  </a:cubicBezTo>
                  <a:lnTo>
                    <a:pt x="24964" y="1695398"/>
                  </a:lnTo>
                  <a:cubicBezTo>
                    <a:pt x="18343" y="1695398"/>
                    <a:pt x="11993" y="1692768"/>
                    <a:pt x="7312" y="1688086"/>
                  </a:cubicBezTo>
                  <a:cubicBezTo>
                    <a:pt x="2630" y="1683404"/>
                    <a:pt x="0" y="1677055"/>
                    <a:pt x="0" y="1670434"/>
                  </a:cubicBezTo>
                  <a:lnTo>
                    <a:pt x="0" y="24964"/>
                  </a:lnTo>
                  <a:cubicBezTo>
                    <a:pt x="0" y="18343"/>
                    <a:pt x="2630" y="11993"/>
                    <a:pt x="7312" y="7312"/>
                  </a:cubicBezTo>
                  <a:cubicBezTo>
                    <a:pt x="11993" y="2630"/>
                    <a:pt x="18343" y="0"/>
                    <a:pt x="24964" y="0"/>
                  </a:cubicBezTo>
                  <a:close/>
                </a:path>
              </a:pathLst>
            </a:custGeom>
            <a:solidFill>
              <a:srgbClr val="6489A8"/>
            </a:solidFill>
          </p:spPr>
        </p:sp>
        <p:sp>
          <p:nvSpPr>
            <p:cNvPr id="13" name="TextBox 13"/>
            <p:cNvSpPr txBox="1"/>
            <p:nvPr/>
          </p:nvSpPr>
          <p:spPr>
            <a:xfrm>
              <a:off x="0" y="-38100"/>
              <a:ext cx="2450348" cy="17334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88751" y="7337993"/>
            <a:ext cx="3051719" cy="3363461"/>
            <a:chOff x="0" y="0"/>
            <a:chExt cx="803745" cy="885850"/>
          </a:xfrm>
        </p:grpSpPr>
        <p:sp>
          <p:nvSpPr>
            <p:cNvPr id="15" name="Freeform 15"/>
            <p:cNvSpPr/>
            <p:nvPr/>
          </p:nvSpPr>
          <p:spPr>
            <a:xfrm>
              <a:off x="0" y="0"/>
              <a:ext cx="803745" cy="885850"/>
            </a:xfrm>
            <a:custGeom>
              <a:avLst/>
              <a:gdLst/>
              <a:ahLst/>
              <a:cxnLst/>
              <a:rect l="l" t="t" r="r" b="b"/>
              <a:pathLst>
                <a:path w="803745" h="885850">
                  <a:moveTo>
                    <a:pt x="129382" y="0"/>
                  </a:moveTo>
                  <a:lnTo>
                    <a:pt x="674363" y="0"/>
                  </a:lnTo>
                  <a:cubicBezTo>
                    <a:pt x="745819" y="0"/>
                    <a:pt x="803745" y="57926"/>
                    <a:pt x="803745" y="129382"/>
                  </a:cubicBezTo>
                  <a:lnTo>
                    <a:pt x="803745" y="756468"/>
                  </a:lnTo>
                  <a:cubicBezTo>
                    <a:pt x="803745" y="827923"/>
                    <a:pt x="745819" y="885850"/>
                    <a:pt x="674363" y="885850"/>
                  </a:cubicBezTo>
                  <a:lnTo>
                    <a:pt x="129382" y="885850"/>
                  </a:lnTo>
                  <a:cubicBezTo>
                    <a:pt x="57926" y="885850"/>
                    <a:pt x="0" y="827923"/>
                    <a:pt x="0" y="756468"/>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6" name="TextBox 16"/>
            <p:cNvSpPr txBox="1"/>
            <p:nvPr/>
          </p:nvSpPr>
          <p:spPr>
            <a:xfrm>
              <a:off x="0" y="-38100"/>
              <a:ext cx="803745" cy="9239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1195" y="8781148"/>
            <a:ext cx="937505" cy="9375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894524" y="2633761"/>
            <a:ext cx="10753287" cy="6616139"/>
          </a:xfrm>
          <a:custGeom>
            <a:avLst/>
            <a:gdLst/>
            <a:ahLst/>
            <a:cxnLst/>
            <a:rect l="l" t="t" r="r" b="b"/>
            <a:pathLst>
              <a:path w="10753287" h="6616139">
                <a:moveTo>
                  <a:pt x="0" y="0"/>
                </a:moveTo>
                <a:lnTo>
                  <a:pt x="10753287" y="0"/>
                </a:lnTo>
                <a:lnTo>
                  <a:pt x="10753287" y="6616139"/>
                </a:lnTo>
                <a:lnTo>
                  <a:pt x="0" y="6616139"/>
                </a:lnTo>
                <a:lnTo>
                  <a:pt x="0" y="0"/>
                </a:lnTo>
                <a:close/>
              </a:path>
            </a:pathLst>
          </a:custGeom>
          <a:blipFill>
            <a:blip r:embed="rId2"/>
            <a:stretch>
              <a:fillRect l="-4560" t="-205" r="-4560"/>
            </a:stretch>
          </a:blipFill>
        </p:spPr>
      </p:sp>
      <p:sp>
        <p:nvSpPr>
          <p:cNvPr id="21" name="TextBox 21"/>
          <p:cNvSpPr txBox="1"/>
          <p:nvPr/>
        </p:nvSpPr>
        <p:spPr>
          <a:xfrm>
            <a:off x="16364351" y="95260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19</a:t>
            </a:r>
          </a:p>
        </p:txBody>
      </p:sp>
      <p:sp>
        <p:nvSpPr>
          <p:cNvPr id="22" name="TextBox 22"/>
          <p:cNvSpPr txBox="1"/>
          <p:nvPr/>
        </p:nvSpPr>
        <p:spPr>
          <a:xfrm>
            <a:off x="9296400" y="1434447"/>
            <a:ext cx="7330423" cy="1040030"/>
          </a:xfrm>
          <a:prstGeom prst="rect">
            <a:avLst/>
          </a:prstGeom>
        </p:spPr>
        <p:txBody>
          <a:bodyPr lIns="0" tIns="0" rIns="0" bIns="0" rtlCol="0" anchor="t">
            <a:spAutoFit/>
          </a:bodyPr>
          <a:lstStyle/>
          <a:p>
            <a:pPr algn="l">
              <a:lnSpc>
                <a:spcPts val="4100"/>
              </a:lnSpc>
            </a:pPr>
            <a:r>
              <a:rPr lang="en-US" sz="2928">
                <a:solidFill>
                  <a:srgbClr val="FFFFFF"/>
                </a:solidFill>
                <a:latin typeface="Poppins"/>
                <a:ea typeface="Poppins"/>
                <a:cs typeface="Poppins"/>
                <a:sym typeface="Poppins"/>
              </a:rPr>
              <a:t>Q. Get all employees and their Base airport</a:t>
            </a:r>
          </a:p>
        </p:txBody>
      </p:sp>
      <p:sp>
        <p:nvSpPr>
          <p:cNvPr id="23" name="TextBox 23"/>
          <p:cNvSpPr txBox="1"/>
          <p:nvPr/>
        </p:nvSpPr>
        <p:spPr>
          <a:xfrm>
            <a:off x="225372" y="9004300"/>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01.</a:t>
            </a:r>
          </a:p>
        </p:txBody>
      </p:sp>
      <p:sp>
        <p:nvSpPr>
          <p:cNvPr id="24" name="TextBox 24"/>
          <p:cNvSpPr txBox="1"/>
          <p:nvPr/>
        </p:nvSpPr>
        <p:spPr>
          <a:xfrm>
            <a:off x="1670950" y="703349"/>
            <a:ext cx="7625450" cy="657539"/>
          </a:xfrm>
          <a:prstGeom prst="rect">
            <a:avLst/>
          </a:prstGeom>
        </p:spPr>
        <p:txBody>
          <a:bodyPr lIns="0" tIns="0" rIns="0" bIns="0" rtlCol="0" anchor="t">
            <a:spAutoFit/>
          </a:bodyPr>
          <a:lstStyle/>
          <a:p>
            <a:pPr algn="l">
              <a:lnSpc>
                <a:spcPts val="4887"/>
              </a:lnSpc>
            </a:pPr>
            <a:r>
              <a:rPr lang="en-US" sz="4887" b="1">
                <a:solidFill>
                  <a:srgbClr val="FFFFFF"/>
                </a:solidFill>
                <a:latin typeface="Inter Bold"/>
                <a:ea typeface="Inter Bold"/>
                <a:cs typeface="Inter Bold"/>
                <a:sym typeface="Inter Bold"/>
              </a:rPr>
              <a:t>RIGHT JOIN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1106" y="-2277588"/>
            <a:ext cx="5982858" cy="9747621"/>
            <a:chOff x="0" y="0"/>
            <a:chExt cx="1575732" cy="2567275"/>
          </a:xfrm>
        </p:grpSpPr>
        <p:sp>
          <p:nvSpPr>
            <p:cNvPr id="3" name="Freeform 3"/>
            <p:cNvSpPr/>
            <p:nvPr/>
          </p:nvSpPr>
          <p:spPr>
            <a:xfrm>
              <a:off x="0" y="0"/>
              <a:ext cx="1575732" cy="2567275"/>
            </a:xfrm>
            <a:custGeom>
              <a:avLst/>
              <a:gdLst/>
              <a:ahLst/>
              <a:cxnLst/>
              <a:rect l="l" t="t" r="r" b="b"/>
              <a:pathLst>
                <a:path w="1575732" h="2567275">
                  <a:moveTo>
                    <a:pt x="65995" y="0"/>
                  </a:moveTo>
                  <a:lnTo>
                    <a:pt x="1509737" y="0"/>
                  </a:lnTo>
                  <a:cubicBezTo>
                    <a:pt x="1527240" y="0"/>
                    <a:pt x="1544026" y="6953"/>
                    <a:pt x="1556403" y="19329"/>
                  </a:cubicBezTo>
                  <a:cubicBezTo>
                    <a:pt x="1568779" y="31706"/>
                    <a:pt x="1575732" y="48492"/>
                    <a:pt x="1575732" y="65995"/>
                  </a:cubicBezTo>
                  <a:lnTo>
                    <a:pt x="1575732" y="2501280"/>
                  </a:lnTo>
                  <a:cubicBezTo>
                    <a:pt x="1575732" y="2537728"/>
                    <a:pt x="1546185" y="2567275"/>
                    <a:pt x="1509737" y="2567275"/>
                  </a:cubicBezTo>
                  <a:lnTo>
                    <a:pt x="65995" y="2567275"/>
                  </a:lnTo>
                  <a:cubicBezTo>
                    <a:pt x="29547" y="2567275"/>
                    <a:pt x="0" y="2537728"/>
                    <a:pt x="0" y="2501280"/>
                  </a:cubicBezTo>
                  <a:lnTo>
                    <a:pt x="0" y="65995"/>
                  </a:lnTo>
                  <a:cubicBezTo>
                    <a:pt x="0" y="29547"/>
                    <a:pt x="29547" y="0"/>
                    <a:pt x="65995"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1575732" cy="26053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6613211" y="7001560"/>
            <a:ext cx="1546390" cy="1479763"/>
            <a:chOff x="0" y="0"/>
            <a:chExt cx="407280" cy="389732"/>
          </a:xfrm>
        </p:grpSpPr>
        <p:sp>
          <p:nvSpPr>
            <p:cNvPr id="6" name="Freeform 6"/>
            <p:cNvSpPr/>
            <p:nvPr/>
          </p:nvSpPr>
          <p:spPr>
            <a:xfrm>
              <a:off x="0" y="0"/>
              <a:ext cx="407280" cy="389732"/>
            </a:xfrm>
            <a:custGeom>
              <a:avLst/>
              <a:gdLst/>
              <a:ahLst/>
              <a:cxnLst/>
              <a:rect l="l" t="t" r="r" b="b"/>
              <a:pathLst>
                <a:path w="407280" h="389732">
                  <a:moveTo>
                    <a:pt x="135174" y="0"/>
                  </a:moveTo>
                  <a:lnTo>
                    <a:pt x="272106" y="0"/>
                  </a:lnTo>
                  <a:cubicBezTo>
                    <a:pt x="346760" y="0"/>
                    <a:pt x="407280" y="60519"/>
                    <a:pt x="407280" y="135174"/>
                  </a:cubicBezTo>
                  <a:lnTo>
                    <a:pt x="407280" y="254558"/>
                  </a:lnTo>
                  <a:cubicBezTo>
                    <a:pt x="407280" y="290408"/>
                    <a:pt x="393038" y="324790"/>
                    <a:pt x="367688" y="350140"/>
                  </a:cubicBezTo>
                  <a:cubicBezTo>
                    <a:pt x="342338" y="375490"/>
                    <a:pt x="307956" y="389732"/>
                    <a:pt x="272106" y="389732"/>
                  </a:cubicBezTo>
                  <a:lnTo>
                    <a:pt x="135174" y="389732"/>
                  </a:lnTo>
                  <a:cubicBezTo>
                    <a:pt x="99324" y="389732"/>
                    <a:pt x="64942" y="375490"/>
                    <a:pt x="39592" y="350140"/>
                  </a:cubicBezTo>
                  <a:cubicBezTo>
                    <a:pt x="14242" y="324790"/>
                    <a:pt x="0" y="290408"/>
                    <a:pt x="0" y="254558"/>
                  </a:cubicBezTo>
                  <a:lnTo>
                    <a:pt x="0" y="135174"/>
                  </a:lnTo>
                  <a:cubicBezTo>
                    <a:pt x="0" y="99324"/>
                    <a:pt x="14242" y="64942"/>
                    <a:pt x="39592" y="39592"/>
                  </a:cubicBezTo>
                  <a:cubicBezTo>
                    <a:pt x="64942" y="14242"/>
                    <a:pt x="99324" y="0"/>
                    <a:pt x="135174" y="0"/>
                  </a:cubicBezTo>
                  <a:close/>
                </a:path>
              </a:pathLst>
            </a:custGeom>
            <a:solidFill>
              <a:srgbClr val="3C586D"/>
            </a:solidFill>
          </p:spPr>
        </p:sp>
        <p:sp>
          <p:nvSpPr>
            <p:cNvPr id="7" name="TextBox 7"/>
            <p:cNvSpPr txBox="1"/>
            <p:nvPr/>
          </p:nvSpPr>
          <p:spPr>
            <a:xfrm>
              <a:off x="0" y="-38100"/>
              <a:ext cx="407280" cy="42783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2030362"/>
            <a:ext cx="6885235" cy="6226275"/>
            <a:chOff x="0" y="0"/>
            <a:chExt cx="898823" cy="812800"/>
          </a:xfrm>
        </p:grpSpPr>
        <p:sp>
          <p:nvSpPr>
            <p:cNvPr id="9" name="Freeform 9"/>
            <p:cNvSpPr/>
            <p:nvPr/>
          </p:nvSpPr>
          <p:spPr>
            <a:xfrm>
              <a:off x="0" y="0"/>
              <a:ext cx="898823" cy="812800"/>
            </a:xfrm>
            <a:custGeom>
              <a:avLst/>
              <a:gdLst/>
              <a:ahLst/>
              <a:cxnLst/>
              <a:rect l="l" t="t" r="r" b="b"/>
              <a:pathLst>
                <a:path w="898823" h="812800">
                  <a:moveTo>
                    <a:pt x="44977" y="0"/>
                  </a:moveTo>
                  <a:lnTo>
                    <a:pt x="853846" y="0"/>
                  </a:lnTo>
                  <a:cubicBezTo>
                    <a:pt x="865775" y="0"/>
                    <a:pt x="877215" y="4739"/>
                    <a:pt x="885650" y="13173"/>
                  </a:cubicBezTo>
                  <a:cubicBezTo>
                    <a:pt x="894084" y="21608"/>
                    <a:pt x="898823" y="33048"/>
                    <a:pt x="898823" y="44977"/>
                  </a:cubicBezTo>
                  <a:lnTo>
                    <a:pt x="898823" y="767823"/>
                  </a:lnTo>
                  <a:cubicBezTo>
                    <a:pt x="898823" y="792663"/>
                    <a:pt x="878686" y="812800"/>
                    <a:pt x="853846" y="812800"/>
                  </a:cubicBezTo>
                  <a:lnTo>
                    <a:pt x="44977" y="812800"/>
                  </a:lnTo>
                  <a:cubicBezTo>
                    <a:pt x="33048" y="812800"/>
                    <a:pt x="21608" y="808061"/>
                    <a:pt x="13173" y="799627"/>
                  </a:cubicBezTo>
                  <a:cubicBezTo>
                    <a:pt x="4739" y="791192"/>
                    <a:pt x="0" y="779752"/>
                    <a:pt x="0" y="767823"/>
                  </a:cubicBezTo>
                  <a:lnTo>
                    <a:pt x="0" y="44977"/>
                  </a:lnTo>
                  <a:cubicBezTo>
                    <a:pt x="0" y="33048"/>
                    <a:pt x="4739" y="21608"/>
                    <a:pt x="13173" y="13173"/>
                  </a:cubicBezTo>
                  <a:cubicBezTo>
                    <a:pt x="21608" y="4739"/>
                    <a:pt x="33048" y="0"/>
                    <a:pt x="44977" y="0"/>
                  </a:cubicBezTo>
                  <a:close/>
                </a:path>
              </a:pathLst>
            </a:custGeom>
            <a:blipFill>
              <a:blip r:embed="rId2"/>
              <a:stretch>
                <a:fillRect l="-33537" r="-33537"/>
              </a:stretch>
            </a:blipFill>
          </p:spPr>
        </p:sp>
      </p:grpSp>
      <p:grpSp>
        <p:nvGrpSpPr>
          <p:cNvPr id="10" name="Group 10"/>
          <p:cNvGrpSpPr/>
          <p:nvPr/>
        </p:nvGrpSpPr>
        <p:grpSpPr>
          <a:xfrm>
            <a:off x="17259300" y="2030362"/>
            <a:ext cx="2092393" cy="6226275"/>
            <a:chOff x="0" y="0"/>
            <a:chExt cx="551083" cy="1639842"/>
          </a:xfrm>
        </p:grpSpPr>
        <p:sp>
          <p:nvSpPr>
            <p:cNvPr id="11" name="Freeform 11"/>
            <p:cNvSpPr/>
            <p:nvPr/>
          </p:nvSpPr>
          <p:spPr>
            <a:xfrm>
              <a:off x="0" y="0"/>
              <a:ext cx="551083" cy="1639842"/>
            </a:xfrm>
            <a:custGeom>
              <a:avLst/>
              <a:gdLst/>
              <a:ahLst/>
              <a:cxnLst/>
              <a:rect l="l" t="t" r="r" b="b"/>
              <a:pathLst>
                <a:path w="551083" h="1639842">
                  <a:moveTo>
                    <a:pt x="188702" y="0"/>
                  </a:moveTo>
                  <a:lnTo>
                    <a:pt x="362381" y="0"/>
                  </a:lnTo>
                  <a:cubicBezTo>
                    <a:pt x="466598" y="0"/>
                    <a:pt x="551083" y="84485"/>
                    <a:pt x="551083" y="188702"/>
                  </a:cubicBezTo>
                  <a:lnTo>
                    <a:pt x="551083" y="1451140"/>
                  </a:lnTo>
                  <a:cubicBezTo>
                    <a:pt x="551083" y="1555357"/>
                    <a:pt x="466598" y="1639842"/>
                    <a:pt x="362381" y="1639842"/>
                  </a:cubicBezTo>
                  <a:lnTo>
                    <a:pt x="188702" y="1639842"/>
                  </a:lnTo>
                  <a:cubicBezTo>
                    <a:pt x="84485" y="1639842"/>
                    <a:pt x="0" y="1555357"/>
                    <a:pt x="0" y="1451140"/>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2" name="TextBox 12"/>
            <p:cNvSpPr txBox="1"/>
            <p:nvPr/>
          </p:nvSpPr>
          <p:spPr>
            <a:xfrm>
              <a:off x="0" y="-38100"/>
              <a:ext cx="551083" cy="1677942"/>
            </a:xfrm>
            <a:prstGeom prst="rect">
              <a:avLst/>
            </a:prstGeom>
          </p:spPr>
          <p:txBody>
            <a:bodyPr lIns="50800" tIns="50800" rIns="50800" bIns="50800" rtlCol="0" anchor="ctr"/>
            <a:lstStyle/>
            <a:p>
              <a:pPr algn="ctr">
                <a:lnSpc>
                  <a:spcPts val="2659"/>
                </a:lnSpc>
              </a:pPr>
              <a:endParaRPr/>
            </a:p>
          </p:txBody>
        </p:sp>
      </p:grpSp>
      <p:sp>
        <p:nvSpPr>
          <p:cNvPr id="13" name="AutoShape 13"/>
          <p:cNvSpPr/>
          <p:nvPr/>
        </p:nvSpPr>
        <p:spPr>
          <a:xfrm>
            <a:off x="16626823" y="1297609"/>
            <a:ext cx="632477" cy="0"/>
          </a:xfrm>
          <a:prstGeom prst="line">
            <a:avLst/>
          </a:prstGeom>
          <a:ln w="38100" cap="flat">
            <a:solidFill>
              <a:srgbClr val="263744"/>
            </a:solidFill>
            <a:prstDash val="solid"/>
            <a:headEnd type="none" w="sm" len="sm"/>
            <a:tailEnd type="none" w="sm" len="sm"/>
          </a:ln>
        </p:spPr>
      </p:sp>
      <p:sp>
        <p:nvSpPr>
          <p:cNvPr id="14" name="AutoShape 14"/>
          <p:cNvSpPr/>
          <p:nvPr/>
        </p:nvSpPr>
        <p:spPr>
          <a:xfrm>
            <a:off x="16626823" y="1483471"/>
            <a:ext cx="632477" cy="0"/>
          </a:xfrm>
          <a:prstGeom prst="line">
            <a:avLst/>
          </a:prstGeom>
          <a:ln w="38100" cap="flat">
            <a:solidFill>
              <a:srgbClr val="263744"/>
            </a:solidFill>
            <a:prstDash val="solid"/>
            <a:headEnd type="none" w="sm" len="sm"/>
            <a:tailEnd type="none" w="sm" len="sm"/>
          </a:ln>
        </p:spPr>
      </p:sp>
      <p:sp>
        <p:nvSpPr>
          <p:cNvPr id="15" name="AutoShape 15"/>
          <p:cNvSpPr/>
          <p:nvPr/>
        </p:nvSpPr>
        <p:spPr>
          <a:xfrm>
            <a:off x="16626823" y="1099942"/>
            <a:ext cx="632477" cy="0"/>
          </a:xfrm>
          <a:prstGeom prst="line">
            <a:avLst/>
          </a:prstGeom>
          <a:ln w="38100" cap="flat">
            <a:solidFill>
              <a:srgbClr val="263744"/>
            </a:solidFill>
            <a:prstDash val="solid"/>
            <a:headEnd type="none" w="sm" len="sm"/>
            <a:tailEnd type="none" w="sm" len="sm"/>
          </a:ln>
        </p:spPr>
      </p:sp>
      <p:grpSp>
        <p:nvGrpSpPr>
          <p:cNvPr id="16" name="Group 16"/>
          <p:cNvGrpSpPr/>
          <p:nvPr/>
        </p:nvGrpSpPr>
        <p:grpSpPr>
          <a:xfrm>
            <a:off x="15985854" y="8781148"/>
            <a:ext cx="1273446" cy="477152"/>
            <a:chOff x="0" y="0"/>
            <a:chExt cx="1084619" cy="406400"/>
          </a:xfrm>
        </p:grpSpPr>
        <p:sp>
          <p:nvSpPr>
            <p:cNvPr id="17" name="Freeform 17"/>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8" name="TextBox 18"/>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9144000" y="2906027"/>
            <a:ext cx="7236003" cy="860425"/>
          </a:xfrm>
          <a:prstGeom prst="rect">
            <a:avLst/>
          </a:prstGeom>
        </p:spPr>
        <p:txBody>
          <a:bodyPr lIns="0" tIns="0" rIns="0" bIns="0" rtlCol="0" anchor="t">
            <a:spAutoFit/>
          </a:bodyPr>
          <a:lstStyle/>
          <a:p>
            <a:pPr algn="l">
              <a:lnSpc>
                <a:spcPts val="6499"/>
              </a:lnSpc>
            </a:pPr>
            <a:r>
              <a:rPr lang="en-US" sz="6499" b="1">
                <a:solidFill>
                  <a:srgbClr val="000000"/>
                </a:solidFill>
                <a:latin typeface="Inter Bold"/>
                <a:ea typeface="Inter Bold"/>
                <a:cs typeface="Inter Bold"/>
                <a:sym typeface="Inter Bold"/>
              </a:rPr>
              <a:t>ABSTRACT</a:t>
            </a:r>
          </a:p>
        </p:txBody>
      </p:sp>
      <p:sp>
        <p:nvSpPr>
          <p:cNvPr id="20" name="TextBox 20"/>
          <p:cNvSpPr txBox="1"/>
          <p:nvPr/>
        </p:nvSpPr>
        <p:spPr>
          <a:xfrm>
            <a:off x="8552110" y="3898561"/>
            <a:ext cx="8070467" cy="5657031"/>
          </a:xfrm>
          <a:prstGeom prst="rect">
            <a:avLst/>
          </a:prstGeom>
        </p:spPr>
        <p:txBody>
          <a:bodyPr lIns="0" tIns="0" rIns="0" bIns="0" rtlCol="0" anchor="t">
            <a:spAutoFit/>
          </a:bodyPr>
          <a:lstStyle/>
          <a:p>
            <a:pPr algn="l">
              <a:lnSpc>
                <a:spcPts val="3210"/>
              </a:lnSpc>
            </a:pPr>
            <a:r>
              <a:rPr lang="en-US" sz="2293">
                <a:solidFill>
                  <a:srgbClr val="000000"/>
                </a:solidFill>
                <a:latin typeface="Poppins"/>
                <a:ea typeface="Poppins"/>
                <a:cs typeface="Poppins"/>
                <a:sym typeface="Poppins"/>
              </a:rPr>
              <a:t>The Airline Reservation System is a database-driven project designed to simplify and automate the process of managing flight bookings. Built using SQL, the system stores and handles essential data such as passenger details, flight schedules, ticket reservations, cancellations, and payments. It ensures data consistency, quick retrieval of information, and secure management of records. The project demonstrates the use of relational database concepts like tables, primary and foreign keys, normalization, and SQL queries to manage real-world airline operations efficiently. This system enhances reliability, reduces manual workload, and provides a foundation for scalable airline management solutions.</a:t>
            </a:r>
          </a:p>
        </p:txBody>
      </p:sp>
      <p:sp>
        <p:nvSpPr>
          <p:cNvPr id="21" name="TextBox 21"/>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15985854" y="9382983"/>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4136304" y="2678795"/>
            <a:ext cx="11091168" cy="6704188"/>
            <a:chOff x="0" y="0"/>
            <a:chExt cx="1403357" cy="848276"/>
          </a:xfrm>
        </p:grpSpPr>
        <p:sp>
          <p:nvSpPr>
            <p:cNvPr id="15" name="Freeform 15"/>
            <p:cNvSpPr/>
            <p:nvPr/>
          </p:nvSpPr>
          <p:spPr>
            <a:xfrm>
              <a:off x="0" y="0"/>
              <a:ext cx="1403357" cy="848276"/>
            </a:xfrm>
            <a:custGeom>
              <a:avLst/>
              <a:gdLst/>
              <a:ahLst/>
              <a:cxnLst/>
              <a:rect l="l" t="t" r="r" b="b"/>
              <a:pathLst>
                <a:path w="1403357" h="848276">
                  <a:moveTo>
                    <a:pt x="27921" y="0"/>
                  </a:moveTo>
                  <a:lnTo>
                    <a:pt x="1375436" y="0"/>
                  </a:lnTo>
                  <a:cubicBezTo>
                    <a:pt x="1382841" y="0"/>
                    <a:pt x="1389943" y="2942"/>
                    <a:pt x="1395179" y="8178"/>
                  </a:cubicBezTo>
                  <a:cubicBezTo>
                    <a:pt x="1400415" y="13414"/>
                    <a:pt x="1403357" y="20516"/>
                    <a:pt x="1403357" y="27921"/>
                  </a:cubicBezTo>
                  <a:lnTo>
                    <a:pt x="1403357" y="820355"/>
                  </a:lnTo>
                  <a:cubicBezTo>
                    <a:pt x="1403357" y="827760"/>
                    <a:pt x="1400415" y="834862"/>
                    <a:pt x="1395179" y="840098"/>
                  </a:cubicBezTo>
                  <a:cubicBezTo>
                    <a:pt x="1389943" y="845334"/>
                    <a:pt x="1382841" y="848276"/>
                    <a:pt x="1375436" y="848276"/>
                  </a:cubicBezTo>
                  <a:lnTo>
                    <a:pt x="27921" y="848276"/>
                  </a:lnTo>
                  <a:cubicBezTo>
                    <a:pt x="12501" y="848276"/>
                    <a:pt x="0" y="835775"/>
                    <a:pt x="0" y="820355"/>
                  </a:cubicBezTo>
                  <a:lnTo>
                    <a:pt x="0" y="27921"/>
                  </a:lnTo>
                  <a:cubicBezTo>
                    <a:pt x="0" y="20516"/>
                    <a:pt x="2942" y="13414"/>
                    <a:pt x="8178" y="8178"/>
                  </a:cubicBezTo>
                  <a:cubicBezTo>
                    <a:pt x="13414" y="2942"/>
                    <a:pt x="20516" y="0"/>
                    <a:pt x="27921" y="0"/>
                  </a:cubicBezTo>
                  <a:close/>
                </a:path>
              </a:pathLst>
            </a:custGeom>
            <a:blipFill>
              <a:blip r:embed="rId2"/>
              <a:stretch>
                <a:fillRect t="-11108" b="-11108"/>
              </a:stretch>
            </a:blipFill>
          </p:spPr>
        </p:sp>
      </p:grpSp>
      <p:sp>
        <p:nvSpPr>
          <p:cNvPr id="16" name="TextBox 16"/>
          <p:cNvSpPr txBox="1"/>
          <p:nvPr/>
        </p:nvSpPr>
        <p:spPr>
          <a:xfrm>
            <a:off x="1028700" y="584946"/>
            <a:ext cx="7037498" cy="645796"/>
          </a:xfrm>
          <a:prstGeom prst="rect">
            <a:avLst/>
          </a:prstGeom>
        </p:spPr>
        <p:txBody>
          <a:bodyPr lIns="0" tIns="0" rIns="0" bIns="0" rtlCol="0" anchor="t">
            <a:spAutoFit/>
          </a:bodyPr>
          <a:lstStyle/>
          <a:p>
            <a:pPr algn="l">
              <a:lnSpc>
                <a:spcPts val="4800"/>
              </a:lnSpc>
            </a:pPr>
            <a:r>
              <a:rPr lang="en-US" sz="4800" b="1">
                <a:solidFill>
                  <a:srgbClr val="263744"/>
                </a:solidFill>
                <a:latin typeface="Inter Bold"/>
                <a:ea typeface="Inter Bold"/>
                <a:cs typeface="Inter Bold"/>
                <a:sym typeface="Inter Bold"/>
              </a:rPr>
              <a:t>FULL JOIN</a:t>
            </a:r>
          </a:p>
        </p:txBody>
      </p:sp>
      <p:sp>
        <p:nvSpPr>
          <p:cNvPr id="17" name="TextBox 17"/>
          <p:cNvSpPr txBox="1"/>
          <p:nvPr/>
        </p:nvSpPr>
        <p:spPr>
          <a:xfrm>
            <a:off x="16059844" y="9468301"/>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20</a:t>
            </a:r>
          </a:p>
        </p:txBody>
      </p:sp>
      <p:sp>
        <p:nvSpPr>
          <p:cNvPr id="18" name="TextBox 18"/>
          <p:cNvSpPr txBox="1"/>
          <p:nvPr/>
        </p:nvSpPr>
        <p:spPr>
          <a:xfrm>
            <a:off x="1028700" y="1648230"/>
            <a:ext cx="6733143" cy="1005205"/>
          </a:xfrm>
          <a:prstGeom prst="rect">
            <a:avLst/>
          </a:prstGeom>
        </p:spPr>
        <p:txBody>
          <a:bodyPr lIns="0" tIns="0" rIns="0" bIns="0" rtlCol="0" anchor="t">
            <a:spAutoFit/>
          </a:bodyPr>
          <a:lstStyle/>
          <a:p>
            <a:pPr algn="l">
              <a:lnSpc>
                <a:spcPts val="3919"/>
              </a:lnSpc>
            </a:pPr>
            <a:r>
              <a:rPr lang="en-US" sz="2799" b="1">
                <a:solidFill>
                  <a:srgbClr val="263744"/>
                </a:solidFill>
                <a:latin typeface="Poppins Semi-Bold"/>
                <a:ea typeface="Poppins Semi-Bold"/>
                <a:cs typeface="Poppins Semi-Bold"/>
                <a:sym typeface="Poppins Semi-Bold"/>
              </a:rPr>
              <a:t>Q. All passengers and their reservations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5" name="Group 5"/>
          <p:cNvGrpSpPr/>
          <p:nvPr/>
        </p:nvGrpSpPr>
        <p:grpSpPr>
          <a:xfrm>
            <a:off x="15985854" y="8781148"/>
            <a:ext cx="1273446" cy="477152"/>
            <a:chOff x="0" y="0"/>
            <a:chExt cx="1084619" cy="406400"/>
          </a:xfrm>
        </p:grpSpPr>
        <p:sp>
          <p:nvSpPr>
            <p:cNvPr id="6" name="Freeform 6"/>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7" name="TextBox 7"/>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64269" y="2361676"/>
            <a:ext cx="7973083" cy="845868"/>
            <a:chOff x="0" y="0"/>
            <a:chExt cx="2284068" cy="242318"/>
          </a:xfrm>
        </p:grpSpPr>
        <p:sp>
          <p:nvSpPr>
            <p:cNvPr id="9" name="Freeform 9"/>
            <p:cNvSpPr/>
            <p:nvPr/>
          </p:nvSpPr>
          <p:spPr>
            <a:xfrm>
              <a:off x="0" y="0"/>
              <a:ext cx="2284068" cy="242318"/>
            </a:xfrm>
            <a:custGeom>
              <a:avLst/>
              <a:gdLst/>
              <a:ahLst/>
              <a:cxnLst/>
              <a:rect l="l" t="t" r="r" b="b"/>
              <a:pathLst>
                <a:path w="2284068" h="242318">
                  <a:moveTo>
                    <a:pt x="29130" y="0"/>
                  </a:moveTo>
                  <a:lnTo>
                    <a:pt x="2254938" y="0"/>
                  </a:lnTo>
                  <a:cubicBezTo>
                    <a:pt x="2271026" y="0"/>
                    <a:pt x="2284068" y="13042"/>
                    <a:pt x="2284068" y="29130"/>
                  </a:cubicBezTo>
                  <a:lnTo>
                    <a:pt x="2284068" y="213188"/>
                  </a:lnTo>
                  <a:cubicBezTo>
                    <a:pt x="2284068" y="229276"/>
                    <a:pt x="2271026" y="242318"/>
                    <a:pt x="2254938" y="242318"/>
                  </a:cubicBezTo>
                  <a:lnTo>
                    <a:pt x="29130" y="242318"/>
                  </a:lnTo>
                  <a:cubicBezTo>
                    <a:pt x="13042" y="242318"/>
                    <a:pt x="0" y="229276"/>
                    <a:pt x="0" y="213188"/>
                  </a:cubicBezTo>
                  <a:lnTo>
                    <a:pt x="0" y="29130"/>
                  </a:lnTo>
                  <a:cubicBezTo>
                    <a:pt x="0" y="13042"/>
                    <a:pt x="13042" y="0"/>
                    <a:pt x="29130" y="0"/>
                  </a:cubicBezTo>
                  <a:close/>
                </a:path>
              </a:pathLst>
            </a:custGeom>
            <a:solidFill>
              <a:srgbClr val="6489A8"/>
            </a:solidFill>
          </p:spPr>
        </p:sp>
        <p:sp>
          <p:nvSpPr>
            <p:cNvPr id="10" name="TextBox 10"/>
            <p:cNvSpPr txBox="1"/>
            <p:nvPr/>
          </p:nvSpPr>
          <p:spPr>
            <a:xfrm>
              <a:off x="0" y="-57150"/>
              <a:ext cx="2284068" cy="299468"/>
            </a:xfrm>
            <a:prstGeom prst="rect">
              <a:avLst/>
            </a:prstGeom>
          </p:spPr>
          <p:txBody>
            <a:bodyPr lIns="50800" tIns="50800" rIns="50800" bIns="50800" rtlCol="0" anchor="ctr"/>
            <a:lstStyle/>
            <a:p>
              <a:pPr algn="ctr">
                <a:lnSpc>
                  <a:spcPts val="4059"/>
                </a:lnSpc>
              </a:pPr>
              <a:r>
                <a:rPr lang="en-US" sz="2899">
                  <a:solidFill>
                    <a:srgbClr val="000000"/>
                  </a:solidFill>
                  <a:latin typeface="Canva Sans"/>
                  <a:ea typeface="Canva Sans"/>
                  <a:cs typeface="Canva Sans"/>
                  <a:sym typeface="Canva Sans"/>
                </a:rPr>
                <a:t>Q. Count how many employees are working</a:t>
              </a:r>
            </a:p>
          </p:txBody>
        </p:sp>
      </p:grpSp>
      <p:grpSp>
        <p:nvGrpSpPr>
          <p:cNvPr id="11" name="Group 11"/>
          <p:cNvGrpSpPr/>
          <p:nvPr/>
        </p:nvGrpSpPr>
        <p:grpSpPr>
          <a:xfrm>
            <a:off x="8148231" y="8037204"/>
            <a:ext cx="1487887" cy="148788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639216" y="2402599"/>
            <a:ext cx="6550340" cy="804945"/>
            <a:chOff x="0" y="0"/>
            <a:chExt cx="1876491" cy="230595"/>
          </a:xfrm>
        </p:grpSpPr>
        <p:sp>
          <p:nvSpPr>
            <p:cNvPr id="15" name="Freeform 15"/>
            <p:cNvSpPr/>
            <p:nvPr/>
          </p:nvSpPr>
          <p:spPr>
            <a:xfrm>
              <a:off x="0" y="0"/>
              <a:ext cx="1876491" cy="230595"/>
            </a:xfrm>
            <a:custGeom>
              <a:avLst/>
              <a:gdLst/>
              <a:ahLst/>
              <a:cxnLst/>
              <a:rect l="l" t="t" r="r" b="b"/>
              <a:pathLst>
                <a:path w="1876491" h="230595">
                  <a:moveTo>
                    <a:pt x="35457" y="0"/>
                  </a:moveTo>
                  <a:lnTo>
                    <a:pt x="1841034" y="0"/>
                  </a:lnTo>
                  <a:cubicBezTo>
                    <a:pt x="1860617" y="0"/>
                    <a:pt x="1876491" y="15875"/>
                    <a:pt x="1876491" y="35457"/>
                  </a:cubicBezTo>
                  <a:lnTo>
                    <a:pt x="1876491" y="195137"/>
                  </a:lnTo>
                  <a:cubicBezTo>
                    <a:pt x="1876491" y="204541"/>
                    <a:pt x="1872756" y="213560"/>
                    <a:pt x="1866106" y="220209"/>
                  </a:cubicBezTo>
                  <a:cubicBezTo>
                    <a:pt x="1859457" y="226859"/>
                    <a:pt x="1850438" y="230595"/>
                    <a:pt x="1841034" y="230595"/>
                  </a:cubicBezTo>
                  <a:lnTo>
                    <a:pt x="35457" y="230595"/>
                  </a:lnTo>
                  <a:cubicBezTo>
                    <a:pt x="26053" y="230595"/>
                    <a:pt x="17035" y="226859"/>
                    <a:pt x="10385" y="220209"/>
                  </a:cubicBezTo>
                  <a:cubicBezTo>
                    <a:pt x="3736" y="213560"/>
                    <a:pt x="0" y="204541"/>
                    <a:pt x="0" y="195137"/>
                  </a:cubicBezTo>
                  <a:lnTo>
                    <a:pt x="0" y="35457"/>
                  </a:lnTo>
                  <a:cubicBezTo>
                    <a:pt x="0" y="26053"/>
                    <a:pt x="3736" y="17035"/>
                    <a:pt x="10385" y="10385"/>
                  </a:cubicBezTo>
                  <a:cubicBezTo>
                    <a:pt x="17035" y="3736"/>
                    <a:pt x="26053" y="0"/>
                    <a:pt x="35457" y="0"/>
                  </a:cubicBezTo>
                  <a:close/>
                </a:path>
              </a:pathLst>
            </a:custGeom>
            <a:solidFill>
              <a:srgbClr val="6489A8"/>
            </a:solidFill>
          </p:spPr>
        </p:sp>
        <p:sp>
          <p:nvSpPr>
            <p:cNvPr id="16" name="TextBox 16"/>
            <p:cNvSpPr txBox="1"/>
            <p:nvPr/>
          </p:nvSpPr>
          <p:spPr>
            <a:xfrm>
              <a:off x="0" y="-57150"/>
              <a:ext cx="1876491" cy="287745"/>
            </a:xfrm>
            <a:prstGeom prst="rect">
              <a:avLst/>
            </a:prstGeom>
          </p:spPr>
          <p:txBody>
            <a:bodyPr lIns="50800" tIns="50800" rIns="50800" bIns="50800" rtlCol="0" anchor="ctr"/>
            <a:lstStyle/>
            <a:p>
              <a:pPr algn="ctr">
                <a:lnSpc>
                  <a:spcPts val="4059"/>
                </a:lnSpc>
              </a:pPr>
              <a:r>
                <a:rPr lang="en-US" sz="2899">
                  <a:solidFill>
                    <a:srgbClr val="000000"/>
                  </a:solidFill>
                  <a:latin typeface="Canva Sans"/>
                  <a:ea typeface="Canva Sans"/>
                  <a:cs typeface="Canva Sans"/>
                  <a:sym typeface="Canva Sans"/>
                </a:rPr>
                <a:t>Q.Find average age of passengers</a:t>
              </a:r>
            </a:p>
          </p:txBody>
        </p:sp>
      </p:grpSp>
      <p:grpSp>
        <p:nvGrpSpPr>
          <p:cNvPr id="17" name="Group 17"/>
          <p:cNvGrpSpPr/>
          <p:nvPr/>
        </p:nvGrpSpPr>
        <p:grpSpPr>
          <a:xfrm>
            <a:off x="4350810" y="9258300"/>
            <a:ext cx="9586380" cy="2409157"/>
            <a:chOff x="0" y="0"/>
            <a:chExt cx="2524808" cy="634511"/>
          </a:xfrm>
        </p:grpSpPr>
        <p:sp>
          <p:nvSpPr>
            <p:cNvPr id="18" name="Freeform 18"/>
            <p:cNvSpPr/>
            <p:nvPr/>
          </p:nvSpPr>
          <p:spPr>
            <a:xfrm>
              <a:off x="0" y="0"/>
              <a:ext cx="2524808" cy="634510"/>
            </a:xfrm>
            <a:custGeom>
              <a:avLst/>
              <a:gdLst/>
              <a:ahLst/>
              <a:cxnLst/>
              <a:rect l="l" t="t" r="r" b="b"/>
              <a:pathLst>
                <a:path w="2524808" h="634510">
                  <a:moveTo>
                    <a:pt x="41187" y="0"/>
                  </a:moveTo>
                  <a:lnTo>
                    <a:pt x="2483620" y="0"/>
                  </a:lnTo>
                  <a:cubicBezTo>
                    <a:pt x="2506368" y="0"/>
                    <a:pt x="2524808" y="18440"/>
                    <a:pt x="2524808" y="41187"/>
                  </a:cubicBezTo>
                  <a:lnTo>
                    <a:pt x="2524808" y="593323"/>
                  </a:lnTo>
                  <a:cubicBezTo>
                    <a:pt x="2524808" y="604247"/>
                    <a:pt x="2520469" y="614723"/>
                    <a:pt x="2512744" y="622447"/>
                  </a:cubicBezTo>
                  <a:cubicBezTo>
                    <a:pt x="2505020" y="630171"/>
                    <a:pt x="2494544" y="634510"/>
                    <a:pt x="2483620" y="634510"/>
                  </a:cubicBezTo>
                  <a:lnTo>
                    <a:pt x="41187" y="634510"/>
                  </a:lnTo>
                  <a:cubicBezTo>
                    <a:pt x="18440" y="634510"/>
                    <a:pt x="0" y="616070"/>
                    <a:pt x="0" y="593323"/>
                  </a:cubicBezTo>
                  <a:lnTo>
                    <a:pt x="0" y="41187"/>
                  </a:lnTo>
                  <a:cubicBezTo>
                    <a:pt x="0" y="18440"/>
                    <a:pt x="18440" y="0"/>
                    <a:pt x="41187"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9" name="TextBox 19"/>
            <p:cNvSpPr txBox="1"/>
            <p:nvPr/>
          </p:nvSpPr>
          <p:spPr>
            <a:xfrm>
              <a:off x="0" y="-38100"/>
              <a:ext cx="2524808" cy="672611"/>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364269" y="4083844"/>
            <a:ext cx="8527906" cy="4811196"/>
          </a:xfrm>
          <a:custGeom>
            <a:avLst/>
            <a:gdLst/>
            <a:ahLst/>
            <a:cxnLst/>
            <a:rect l="l" t="t" r="r" b="b"/>
            <a:pathLst>
              <a:path w="8527906" h="4811196">
                <a:moveTo>
                  <a:pt x="0" y="0"/>
                </a:moveTo>
                <a:lnTo>
                  <a:pt x="8527906" y="0"/>
                </a:lnTo>
                <a:lnTo>
                  <a:pt x="8527906" y="4811196"/>
                </a:lnTo>
                <a:lnTo>
                  <a:pt x="0" y="4811196"/>
                </a:lnTo>
                <a:lnTo>
                  <a:pt x="0" y="0"/>
                </a:lnTo>
                <a:close/>
              </a:path>
            </a:pathLst>
          </a:custGeom>
          <a:blipFill>
            <a:blip r:embed="rId2"/>
            <a:stretch>
              <a:fillRect l="-29000" t="-12033" r="-21939"/>
            </a:stretch>
          </a:blipFill>
        </p:spPr>
      </p:sp>
      <p:sp>
        <p:nvSpPr>
          <p:cNvPr id="21" name="Freeform 21"/>
          <p:cNvSpPr/>
          <p:nvPr/>
        </p:nvSpPr>
        <p:spPr>
          <a:xfrm>
            <a:off x="9144000" y="4493419"/>
            <a:ext cx="8513504" cy="3089910"/>
          </a:xfrm>
          <a:custGeom>
            <a:avLst/>
            <a:gdLst/>
            <a:ahLst/>
            <a:cxnLst/>
            <a:rect l="l" t="t" r="r" b="b"/>
            <a:pathLst>
              <a:path w="8513504" h="3089910">
                <a:moveTo>
                  <a:pt x="0" y="0"/>
                </a:moveTo>
                <a:lnTo>
                  <a:pt x="8513504" y="0"/>
                </a:lnTo>
                <a:lnTo>
                  <a:pt x="8513504" y="3089910"/>
                </a:lnTo>
                <a:lnTo>
                  <a:pt x="0" y="3089910"/>
                </a:lnTo>
                <a:lnTo>
                  <a:pt x="0" y="0"/>
                </a:lnTo>
                <a:close/>
              </a:path>
            </a:pathLst>
          </a:custGeom>
          <a:blipFill>
            <a:blip r:embed="rId3"/>
            <a:stretch>
              <a:fillRect l="-15446" t="-16497" r="-22054"/>
            </a:stretch>
          </a:blipFill>
        </p:spPr>
      </p:sp>
      <p:sp>
        <p:nvSpPr>
          <p:cNvPr id="22" name="TextBox 22"/>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21</a:t>
            </a:r>
          </a:p>
        </p:txBody>
      </p:sp>
      <p:sp>
        <p:nvSpPr>
          <p:cNvPr id="23" name="TextBox 23"/>
          <p:cNvSpPr txBox="1"/>
          <p:nvPr/>
        </p:nvSpPr>
        <p:spPr>
          <a:xfrm>
            <a:off x="2031510" y="437185"/>
            <a:ext cx="7982997" cy="860425"/>
          </a:xfrm>
          <a:prstGeom prst="rect">
            <a:avLst/>
          </a:prstGeom>
        </p:spPr>
        <p:txBody>
          <a:bodyPr lIns="0" tIns="0" rIns="0" bIns="0" rtlCol="0" anchor="t">
            <a:spAutoFit/>
          </a:bodyPr>
          <a:lstStyle/>
          <a:p>
            <a:pPr algn="ctr">
              <a:lnSpc>
                <a:spcPts val="6499"/>
              </a:lnSpc>
            </a:pPr>
            <a:r>
              <a:rPr lang="en-US" sz="6499" b="1">
                <a:solidFill>
                  <a:srgbClr val="FF914D"/>
                </a:solidFill>
                <a:latin typeface="Inter Bold"/>
                <a:ea typeface="Inter Bold"/>
                <a:cs typeface="Inter Bold"/>
                <a:sym typeface="Inter Bold"/>
              </a:rPr>
              <a:t>AGGREGATIONS</a:t>
            </a:r>
          </a:p>
        </p:txBody>
      </p:sp>
      <p:sp>
        <p:nvSpPr>
          <p:cNvPr id="24" name="TextBox 24"/>
          <p:cNvSpPr txBox="1"/>
          <p:nvPr/>
        </p:nvSpPr>
        <p:spPr>
          <a:xfrm>
            <a:off x="12311530" y="1362938"/>
            <a:ext cx="3744068" cy="592456"/>
          </a:xfrm>
          <a:prstGeom prst="rect">
            <a:avLst/>
          </a:prstGeom>
        </p:spPr>
        <p:txBody>
          <a:bodyPr lIns="0" tIns="0" rIns="0" bIns="0" rtlCol="0" anchor="t">
            <a:spAutoFit/>
          </a:bodyPr>
          <a:lstStyle/>
          <a:p>
            <a:pPr algn="ctr">
              <a:lnSpc>
                <a:spcPts val="4619"/>
              </a:lnSpc>
            </a:pPr>
            <a:r>
              <a:rPr lang="en-US" sz="3299" b="1">
                <a:solidFill>
                  <a:srgbClr val="FFFFFF"/>
                </a:solidFill>
                <a:latin typeface="Poppins Semi-Bold"/>
                <a:ea typeface="Poppins Semi-Bold"/>
                <a:cs typeface="Poppins Semi-Bold"/>
                <a:sym typeface="Poppins Semi-Bold"/>
              </a:rPr>
              <a:t>AVG()</a:t>
            </a:r>
          </a:p>
        </p:txBody>
      </p:sp>
      <p:sp>
        <p:nvSpPr>
          <p:cNvPr id="25" name="TextBox 25"/>
          <p:cNvSpPr txBox="1"/>
          <p:nvPr/>
        </p:nvSpPr>
        <p:spPr>
          <a:xfrm>
            <a:off x="2278941" y="1388221"/>
            <a:ext cx="3744068" cy="592456"/>
          </a:xfrm>
          <a:prstGeom prst="rect">
            <a:avLst/>
          </a:prstGeom>
        </p:spPr>
        <p:txBody>
          <a:bodyPr lIns="0" tIns="0" rIns="0" bIns="0" rtlCol="0" anchor="t">
            <a:spAutoFit/>
          </a:bodyPr>
          <a:lstStyle/>
          <a:p>
            <a:pPr algn="ctr">
              <a:lnSpc>
                <a:spcPts val="4619"/>
              </a:lnSpc>
            </a:pPr>
            <a:r>
              <a:rPr lang="en-US" sz="3299" b="1">
                <a:solidFill>
                  <a:srgbClr val="FFFFFF"/>
                </a:solidFill>
                <a:latin typeface="Poppins Semi-Bold"/>
                <a:ea typeface="Poppins Semi-Bold"/>
                <a:cs typeface="Poppins Semi-Bold"/>
                <a:sym typeface="Poppins Semi-Bold"/>
              </a:rPr>
              <a:t>COUNT()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5" name="Group 5"/>
          <p:cNvGrpSpPr/>
          <p:nvPr/>
        </p:nvGrpSpPr>
        <p:grpSpPr>
          <a:xfrm>
            <a:off x="16376264" y="9487307"/>
            <a:ext cx="1273446" cy="477152"/>
            <a:chOff x="0" y="0"/>
            <a:chExt cx="1084619" cy="406400"/>
          </a:xfrm>
        </p:grpSpPr>
        <p:sp>
          <p:nvSpPr>
            <p:cNvPr id="6" name="Freeform 6"/>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7" name="TextBox 7"/>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64269" y="2361676"/>
            <a:ext cx="7973083" cy="845868"/>
            <a:chOff x="0" y="0"/>
            <a:chExt cx="2284068" cy="242318"/>
          </a:xfrm>
        </p:grpSpPr>
        <p:sp>
          <p:nvSpPr>
            <p:cNvPr id="9" name="Freeform 9"/>
            <p:cNvSpPr/>
            <p:nvPr/>
          </p:nvSpPr>
          <p:spPr>
            <a:xfrm>
              <a:off x="0" y="0"/>
              <a:ext cx="2284068" cy="242318"/>
            </a:xfrm>
            <a:custGeom>
              <a:avLst/>
              <a:gdLst/>
              <a:ahLst/>
              <a:cxnLst/>
              <a:rect l="l" t="t" r="r" b="b"/>
              <a:pathLst>
                <a:path w="2284068" h="242318">
                  <a:moveTo>
                    <a:pt x="29130" y="0"/>
                  </a:moveTo>
                  <a:lnTo>
                    <a:pt x="2254938" y="0"/>
                  </a:lnTo>
                  <a:cubicBezTo>
                    <a:pt x="2271026" y="0"/>
                    <a:pt x="2284068" y="13042"/>
                    <a:pt x="2284068" y="29130"/>
                  </a:cubicBezTo>
                  <a:lnTo>
                    <a:pt x="2284068" y="213188"/>
                  </a:lnTo>
                  <a:cubicBezTo>
                    <a:pt x="2284068" y="229276"/>
                    <a:pt x="2271026" y="242318"/>
                    <a:pt x="2254938" y="242318"/>
                  </a:cubicBezTo>
                  <a:lnTo>
                    <a:pt x="29130" y="242318"/>
                  </a:lnTo>
                  <a:cubicBezTo>
                    <a:pt x="13042" y="242318"/>
                    <a:pt x="0" y="229276"/>
                    <a:pt x="0" y="213188"/>
                  </a:cubicBezTo>
                  <a:lnTo>
                    <a:pt x="0" y="29130"/>
                  </a:lnTo>
                  <a:cubicBezTo>
                    <a:pt x="0" y="13042"/>
                    <a:pt x="13042" y="0"/>
                    <a:pt x="29130" y="0"/>
                  </a:cubicBezTo>
                  <a:close/>
                </a:path>
              </a:pathLst>
            </a:custGeom>
            <a:solidFill>
              <a:srgbClr val="6489A8"/>
            </a:solidFill>
          </p:spPr>
        </p:sp>
        <p:sp>
          <p:nvSpPr>
            <p:cNvPr id="10" name="TextBox 10"/>
            <p:cNvSpPr txBox="1"/>
            <p:nvPr/>
          </p:nvSpPr>
          <p:spPr>
            <a:xfrm>
              <a:off x="0" y="-57150"/>
              <a:ext cx="2284068" cy="299468"/>
            </a:xfrm>
            <a:prstGeom prst="rect">
              <a:avLst/>
            </a:prstGeom>
          </p:spPr>
          <p:txBody>
            <a:bodyPr lIns="50800" tIns="50800" rIns="50800" bIns="50800" rtlCol="0" anchor="ctr"/>
            <a:lstStyle/>
            <a:p>
              <a:pPr algn="ctr">
                <a:lnSpc>
                  <a:spcPts val="4059"/>
                </a:lnSpc>
              </a:pPr>
              <a:r>
                <a:rPr lang="en-US" sz="2899">
                  <a:solidFill>
                    <a:srgbClr val="000000"/>
                  </a:solidFill>
                  <a:latin typeface="Canva Sans"/>
                  <a:ea typeface="Canva Sans"/>
                  <a:cs typeface="Canva Sans"/>
                  <a:sym typeface="Canva Sans"/>
                </a:rPr>
                <a:t>Q. Find total revenue from reservations</a:t>
              </a:r>
            </a:p>
          </p:txBody>
        </p:sp>
      </p:grpSp>
      <p:grpSp>
        <p:nvGrpSpPr>
          <p:cNvPr id="11" name="Group 11"/>
          <p:cNvGrpSpPr/>
          <p:nvPr/>
        </p:nvGrpSpPr>
        <p:grpSpPr>
          <a:xfrm>
            <a:off x="10639216" y="2402599"/>
            <a:ext cx="6550340" cy="1164496"/>
            <a:chOff x="0" y="0"/>
            <a:chExt cx="1876491" cy="333596"/>
          </a:xfrm>
        </p:grpSpPr>
        <p:sp>
          <p:nvSpPr>
            <p:cNvPr id="12" name="Freeform 12"/>
            <p:cNvSpPr/>
            <p:nvPr/>
          </p:nvSpPr>
          <p:spPr>
            <a:xfrm>
              <a:off x="0" y="0"/>
              <a:ext cx="1876491" cy="333596"/>
            </a:xfrm>
            <a:custGeom>
              <a:avLst/>
              <a:gdLst/>
              <a:ahLst/>
              <a:cxnLst/>
              <a:rect l="l" t="t" r="r" b="b"/>
              <a:pathLst>
                <a:path w="1876491" h="333596">
                  <a:moveTo>
                    <a:pt x="35457" y="0"/>
                  </a:moveTo>
                  <a:lnTo>
                    <a:pt x="1841034" y="0"/>
                  </a:lnTo>
                  <a:cubicBezTo>
                    <a:pt x="1860617" y="0"/>
                    <a:pt x="1876491" y="15875"/>
                    <a:pt x="1876491" y="35457"/>
                  </a:cubicBezTo>
                  <a:lnTo>
                    <a:pt x="1876491" y="298139"/>
                  </a:lnTo>
                  <a:cubicBezTo>
                    <a:pt x="1876491" y="307543"/>
                    <a:pt x="1872756" y="316561"/>
                    <a:pt x="1866106" y="323211"/>
                  </a:cubicBezTo>
                  <a:cubicBezTo>
                    <a:pt x="1859457" y="329860"/>
                    <a:pt x="1850438" y="333596"/>
                    <a:pt x="1841034" y="333596"/>
                  </a:cubicBezTo>
                  <a:lnTo>
                    <a:pt x="35457" y="333596"/>
                  </a:lnTo>
                  <a:cubicBezTo>
                    <a:pt x="26053" y="333596"/>
                    <a:pt x="17035" y="329860"/>
                    <a:pt x="10385" y="323211"/>
                  </a:cubicBezTo>
                  <a:cubicBezTo>
                    <a:pt x="3736" y="316561"/>
                    <a:pt x="0" y="307543"/>
                    <a:pt x="0" y="298139"/>
                  </a:cubicBezTo>
                  <a:lnTo>
                    <a:pt x="0" y="35457"/>
                  </a:lnTo>
                  <a:cubicBezTo>
                    <a:pt x="0" y="26053"/>
                    <a:pt x="3736" y="17035"/>
                    <a:pt x="10385" y="10385"/>
                  </a:cubicBezTo>
                  <a:cubicBezTo>
                    <a:pt x="17035" y="3736"/>
                    <a:pt x="26053" y="0"/>
                    <a:pt x="35457" y="0"/>
                  </a:cubicBezTo>
                  <a:close/>
                </a:path>
              </a:pathLst>
            </a:custGeom>
            <a:solidFill>
              <a:srgbClr val="6489A8"/>
            </a:solidFill>
          </p:spPr>
        </p:sp>
        <p:sp>
          <p:nvSpPr>
            <p:cNvPr id="13" name="TextBox 13"/>
            <p:cNvSpPr txBox="1"/>
            <p:nvPr/>
          </p:nvSpPr>
          <p:spPr>
            <a:xfrm>
              <a:off x="0" y="-57150"/>
              <a:ext cx="1876491" cy="390746"/>
            </a:xfrm>
            <a:prstGeom prst="rect">
              <a:avLst/>
            </a:prstGeom>
          </p:spPr>
          <p:txBody>
            <a:bodyPr lIns="50800" tIns="50800" rIns="50800" bIns="50800" rtlCol="0" anchor="ctr"/>
            <a:lstStyle/>
            <a:p>
              <a:pPr algn="ctr">
                <a:lnSpc>
                  <a:spcPts val="4059"/>
                </a:lnSpc>
              </a:pPr>
              <a:r>
                <a:rPr lang="en-US" sz="2899">
                  <a:solidFill>
                    <a:srgbClr val="000000"/>
                  </a:solidFill>
                  <a:latin typeface="Canva Sans"/>
                  <a:ea typeface="Canva Sans"/>
                  <a:cs typeface="Canva Sans"/>
                  <a:sym typeface="Canva Sans"/>
                </a:rPr>
                <a:t>Q. Count no. of reservations per flight</a:t>
              </a:r>
            </a:p>
          </p:txBody>
        </p:sp>
      </p:grpSp>
      <p:grpSp>
        <p:nvGrpSpPr>
          <p:cNvPr id="14" name="Group 14"/>
          <p:cNvGrpSpPr/>
          <p:nvPr/>
        </p:nvGrpSpPr>
        <p:grpSpPr>
          <a:xfrm>
            <a:off x="4350810" y="9258300"/>
            <a:ext cx="9586380" cy="2409157"/>
            <a:chOff x="0" y="0"/>
            <a:chExt cx="2524808" cy="634511"/>
          </a:xfrm>
        </p:grpSpPr>
        <p:sp>
          <p:nvSpPr>
            <p:cNvPr id="15" name="Freeform 15"/>
            <p:cNvSpPr/>
            <p:nvPr/>
          </p:nvSpPr>
          <p:spPr>
            <a:xfrm>
              <a:off x="0" y="0"/>
              <a:ext cx="2524808" cy="634510"/>
            </a:xfrm>
            <a:custGeom>
              <a:avLst/>
              <a:gdLst/>
              <a:ahLst/>
              <a:cxnLst/>
              <a:rect l="l" t="t" r="r" b="b"/>
              <a:pathLst>
                <a:path w="2524808" h="634510">
                  <a:moveTo>
                    <a:pt x="41187" y="0"/>
                  </a:moveTo>
                  <a:lnTo>
                    <a:pt x="2483620" y="0"/>
                  </a:lnTo>
                  <a:cubicBezTo>
                    <a:pt x="2506368" y="0"/>
                    <a:pt x="2524808" y="18440"/>
                    <a:pt x="2524808" y="41187"/>
                  </a:cubicBezTo>
                  <a:lnTo>
                    <a:pt x="2524808" y="593323"/>
                  </a:lnTo>
                  <a:cubicBezTo>
                    <a:pt x="2524808" y="604247"/>
                    <a:pt x="2520469" y="614723"/>
                    <a:pt x="2512744" y="622447"/>
                  </a:cubicBezTo>
                  <a:cubicBezTo>
                    <a:pt x="2505020" y="630171"/>
                    <a:pt x="2494544" y="634510"/>
                    <a:pt x="2483620" y="634510"/>
                  </a:cubicBezTo>
                  <a:lnTo>
                    <a:pt x="41187" y="634510"/>
                  </a:lnTo>
                  <a:cubicBezTo>
                    <a:pt x="18440" y="634510"/>
                    <a:pt x="0" y="616070"/>
                    <a:pt x="0" y="593323"/>
                  </a:cubicBezTo>
                  <a:lnTo>
                    <a:pt x="0" y="41187"/>
                  </a:lnTo>
                  <a:cubicBezTo>
                    <a:pt x="0" y="18440"/>
                    <a:pt x="18440" y="0"/>
                    <a:pt x="41187"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6" name="TextBox 16"/>
            <p:cNvSpPr txBox="1"/>
            <p:nvPr/>
          </p:nvSpPr>
          <p:spPr>
            <a:xfrm>
              <a:off x="0" y="-38100"/>
              <a:ext cx="2524808" cy="672611"/>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284756" y="4464844"/>
            <a:ext cx="9364004" cy="4195592"/>
          </a:xfrm>
          <a:custGeom>
            <a:avLst/>
            <a:gdLst/>
            <a:ahLst/>
            <a:cxnLst/>
            <a:rect l="l" t="t" r="r" b="b"/>
            <a:pathLst>
              <a:path w="9364004" h="4195592">
                <a:moveTo>
                  <a:pt x="0" y="0"/>
                </a:moveTo>
                <a:lnTo>
                  <a:pt x="9364005" y="0"/>
                </a:lnTo>
                <a:lnTo>
                  <a:pt x="9364005" y="4195593"/>
                </a:lnTo>
                <a:lnTo>
                  <a:pt x="0" y="4195593"/>
                </a:lnTo>
                <a:lnTo>
                  <a:pt x="0" y="0"/>
                </a:lnTo>
                <a:close/>
              </a:path>
            </a:pathLst>
          </a:custGeom>
          <a:blipFill>
            <a:blip r:embed="rId2"/>
            <a:stretch>
              <a:fillRect l="-10985" r="-9702"/>
            </a:stretch>
          </a:blipFill>
        </p:spPr>
      </p:sp>
      <p:sp>
        <p:nvSpPr>
          <p:cNvPr id="18" name="Freeform 18"/>
          <p:cNvSpPr/>
          <p:nvPr/>
        </p:nvSpPr>
        <p:spPr>
          <a:xfrm>
            <a:off x="9841106" y="3915839"/>
            <a:ext cx="7669116" cy="5109144"/>
          </a:xfrm>
          <a:custGeom>
            <a:avLst/>
            <a:gdLst/>
            <a:ahLst/>
            <a:cxnLst/>
            <a:rect l="l" t="t" r="r" b="b"/>
            <a:pathLst>
              <a:path w="7669116" h="5109144">
                <a:moveTo>
                  <a:pt x="0" y="0"/>
                </a:moveTo>
                <a:lnTo>
                  <a:pt x="7669117" y="0"/>
                </a:lnTo>
                <a:lnTo>
                  <a:pt x="7669117" y="5109144"/>
                </a:lnTo>
                <a:lnTo>
                  <a:pt x="0" y="5109144"/>
                </a:lnTo>
                <a:lnTo>
                  <a:pt x="0" y="0"/>
                </a:lnTo>
                <a:close/>
              </a:path>
            </a:pathLst>
          </a:custGeom>
          <a:blipFill>
            <a:blip r:embed="rId3"/>
            <a:stretch>
              <a:fillRect l="-10329" t="-4878" r="-5331" b="-2545"/>
            </a:stretch>
          </a:blipFill>
        </p:spPr>
      </p:sp>
      <p:sp>
        <p:nvSpPr>
          <p:cNvPr id="19" name="TextBox 19"/>
          <p:cNvSpPr txBox="1"/>
          <p:nvPr/>
        </p:nvSpPr>
        <p:spPr>
          <a:xfrm>
            <a:off x="16376264" y="957262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22</a:t>
            </a:r>
          </a:p>
        </p:txBody>
      </p:sp>
      <p:sp>
        <p:nvSpPr>
          <p:cNvPr id="20" name="TextBox 20"/>
          <p:cNvSpPr txBox="1"/>
          <p:nvPr/>
        </p:nvSpPr>
        <p:spPr>
          <a:xfrm>
            <a:off x="12311530" y="1362938"/>
            <a:ext cx="3744068" cy="592456"/>
          </a:xfrm>
          <a:prstGeom prst="rect">
            <a:avLst/>
          </a:prstGeom>
        </p:spPr>
        <p:txBody>
          <a:bodyPr lIns="0" tIns="0" rIns="0" bIns="0" rtlCol="0" anchor="t">
            <a:spAutoFit/>
          </a:bodyPr>
          <a:lstStyle/>
          <a:p>
            <a:pPr algn="ctr">
              <a:lnSpc>
                <a:spcPts val="4619"/>
              </a:lnSpc>
            </a:pPr>
            <a:r>
              <a:rPr lang="en-US" sz="3299" b="1">
                <a:solidFill>
                  <a:srgbClr val="FFFFFF"/>
                </a:solidFill>
                <a:latin typeface="Poppins Semi-Bold"/>
                <a:ea typeface="Poppins Semi-Bold"/>
                <a:cs typeface="Poppins Semi-Bold"/>
                <a:sym typeface="Poppins Semi-Bold"/>
              </a:rPr>
              <a:t>GROUP BY</a:t>
            </a:r>
          </a:p>
        </p:txBody>
      </p:sp>
      <p:sp>
        <p:nvSpPr>
          <p:cNvPr id="21" name="TextBox 21"/>
          <p:cNvSpPr txBox="1"/>
          <p:nvPr/>
        </p:nvSpPr>
        <p:spPr>
          <a:xfrm>
            <a:off x="2278941" y="1388221"/>
            <a:ext cx="3744068" cy="592456"/>
          </a:xfrm>
          <a:prstGeom prst="rect">
            <a:avLst/>
          </a:prstGeom>
        </p:spPr>
        <p:txBody>
          <a:bodyPr lIns="0" tIns="0" rIns="0" bIns="0" rtlCol="0" anchor="t">
            <a:spAutoFit/>
          </a:bodyPr>
          <a:lstStyle/>
          <a:p>
            <a:pPr algn="ctr">
              <a:lnSpc>
                <a:spcPts val="4619"/>
              </a:lnSpc>
            </a:pPr>
            <a:r>
              <a:rPr lang="en-US" sz="3299" b="1">
                <a:solidFill>
                  <a:srgbClr val="FFFFFF"/>
                </a:solidFill>
                <a:latin typeface="Poppins Semi-Bold"/>
                <a:ea typeface="Poppins Semi-Bold"/>
                <a:cs typeface="Poppins Semi-Bold"/>
                <a:sym typeface="Poppins Semi-Bold"/>
              </a:rPr>
              <a:t>SUM()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5" name="Group 5"/>
          <p:cNvGrpSpPr/>
          <p:nvPr/>
        </p:nvGrpSpPr>
        <p:grpSpPr>
          <a:xfrm>
            <a:off x="16552833" y="9445355"/>
            <a:ext cx="1273446" cy="477152"/>
            <a:chOff x="0" y="0"/>
            <a:chExt cx="1084619" cy="406400"/>
          </a:xfrm>
        </p:grpSpPr>
        <p:sp>
          <p:nvSpPr>
            <p:cNvPr id="6" name="Freeform 6"/>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7" name="TextBox 7"/>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64269" y="2361676"/>
            <a:ext cx="7973083" cy="845868"/>
            <a:chOff x="0" y="0"/>
            <a:chExt cx="2284068" cy="242318"/>
          </a:xfrm>
        </p:grpSpPr>
        <p:sp>
          <p:nvSpPr>
            <p:cNvPr id="9" name="Freeform 9"/>
            <p:cNvSpPr/>
            <p:nvPr/>
          </p:nvSpPr>
          <p:spPr>
            <a:xfrm>
              <a:off x="0" y="0"/>
              <a:ext cx="2284068" cy="242318"/>
            </a:xfrm>
            <a:custGeom>
              <a:avLst/>
              <a:gdLst/>
              <a:ahLst/>
              <a:cxnLst/>
              <a:rect l="l" t="t" r="r" b="b"/>
              <a:pathLst>
                <a:path w="2284068" h="242318">
                  <a:moveTo>
                    <a:pt x="29130" y="0"/>
                  </a:moveTo>
                  <a:lnTo>
                    <a:pt x="2254938" y="0"/>
                  </a:lnTo>
                  <a:cubicBezTo>
                    <a:pt x="2271026" y="0"/>
                    <a:pt x="2284068" y="13042"/>
                    <a:pt x="2284068" y="29130"/>
                  </a:cubicBezTo>
                  <a:lnTo>
                    <a:pt x="2284068" y="213188"/>
                  </a:lnTo>
                  <a:cubicBezTo>
                    <a:pt x="2284068" y="229276"/>
                    <a:pt x="2271026" y="242318"/>
                    <a:pt x="2254938" y="242318"/>
                  </a:cubicBezTo>
                  <a:lnTo>
                    <a:pt x="29130" y="242318"/>
                  </a:lnTo>
                  <a:cubicBezTo>
                    <a:pt x="13042" y="242318"/>
                    <a:pt x="0" y="229276"/>
                    <a:pt x="0" y="213188"/>
                  </a:cubicBezTo>
                  <a:lnTo>
                    <a:pt x="0" y="29130"/>
                  </a:lnTo>
                  <a:cubicBezTo>
                    <a:pt x="0" y="13042"/>
                    <a:pt x="13042" y="0"/>
                    <a:pt x="29130" y="0"/>
                  </a:cubicBezTo>
                  <a:close/>
                </a:path>
              </a:pathLst>
            </a:custGeom>
            <a:solidFill>
              <a:srgbClr val="6489A8"/>
            </a:solidFill>
          </p:spPr>
        </p:sp>
        <p:sp>
          <p:nvSpPr>
            <p:cNvPr id="10" name="TextBox 10"/>
            <p:cNvSpPr txBox="1"/>
            <p:nvPr/>
          </p:nvSpPr>
          <p:spPr>
            <a:xfrm>
              <a:off x="0" y="-57150"/>
              <a:ext cx="2284068" cy="299468"/>
            </a:xfrm>
            <a:prstGeom prst="rect">
              <a:avLst/>
            </a:prstGeom>
          </p:spPr>
          <p:txBody>
            <a:bodyPr lIns="50800" tIns="50800" rIns="50800" bIns="50800" rtlCol="0" anchor="ctr"/>
            <a:lstStyle/>
            <a:p>
              <a:pPr algn="ctr">
                <a:lnSpc>
                  <a:spcPts val="4059"/>
                </a:lnSpc>
              </a:pPr>
              <a:r>
                <a:rPr lang="en-US" sz="2899">
                  <a:solidFill>
                    <a:srgbClr val="000000"/>
                  </a:solidFill>
                  <a:latin typeface="Canva Sans"/>
                  <a:ea typeface="Canva Sans"/>
                  <a:cs typeface="Canva Sans"/>
                  <a:sym typeface="Canva Sans"/>
                </a:rPr>
                <a:t>Q. Find minimum fare paid for a reservations</a:t>
              </a:r>
            </a:p>
          </p:txBody>
        </p:sp>
      </p:grpSp>
      <p:grpSp>
        <p:nvGrpSpPr>
          <p:cNvPr id="11" name="Group 11"/>
          <p:cNvGrpSpPr/>
          <p:nvPr/>
        </p:nvGrpSpPr>
        <p:grpSpPr>
          <a:xfrm>
            <a:off x="9144000" y="2382372"/>
            <a:ext cx="7858501" cy="825172"/>
            <a:chOff x="0" y="0"/>
            <a:chExt cx="2251243" cy="236389"/>
          </a:xfrm>
        </p:grpSpPr>
        <p:sp>
          <p:nvSpPr>
            <p:cNvPr id="12" name="Freeform 12"/>
            <p:cNvSpPr/>
            <p:nvPr/>
          </p:nvSpPr>
          <p:spPr>
            <a:xfrm>
              <a:off x="0" y="0"/>
              <a:ext cx="2251243" cy="236389"/>
            </a:xfrm>
            <a:custGeom>
              <a:avLst/>
              <a:gdLst/>
              <a:ahLst/>
              <a:cxnLst/>
              <a:rect l="l" t="t" r="r" b="b"/>
              <a:pathLst>
                <a:path w="2251243" h="236389">
                  <a:moveTo>
                    <a:pt x="29555" y="0"/>
                  </a:moveTo>
                  <a:lnTo>
                    <a:pt x="2221688" y="0"/>
                  </a:lnTo>
                  <a:cubicBezTo>
                    <a:pt x="2229527" y="0"/>
                    <a:pt x="2237044" y="3114"/>
                    <a:pt x="2242587" y="8656"/>
                  </a:cubicBezTo>
                  <a:cubicBezTo>
                    <a:pt x="2248129" y="14199"/>
                    <a:pt x="2251243" y="21716"/>
                    <a:pt x="2251243" y="29555"/>
                  </a:cubicBezTo>
                  <a:lnTo>
                    <a:pt x="2251243" y="206834"/>
                  </a:lnTo>
                  <a:cubicBezTo>
                    <a:pt x="2251243" y="214673"/>
                    <a:pt x="2248129" y="222190"/>
                    <a:pt x="2242587" y="227733"/>
                  </a:cubicBezTo>
                  <a:cubicBezTo>
                    <a:pt x="2237044" y="233275"/>
                    <a:pt x="2229527" y="236389"/>
                    <a:pt x="2221688" y="236389"/>
                  </a:cubicBezTo>
                  <a:lnTo>
                    <a:pt x="29555" y="236389"/>
                  </a:lnTo>
                  <a:cubicBezTo>
                    <a:pt x="13232" y="236389"/>
                    <a:pt x="0" y="223157"/>
                    <a:pt x="0" y="206834"/>
                  </a:cubicBezTo>
                  <a:lnTo>
                    <a:pt x="0" y="29555"/>
                  </a:lnTo>
                  <a:cubicBezTo>
                    <a:pt x="0" y="21716"/>
                    <a:pt x="3114" y="14199"/>
                    <a:pt x="8656" y="8656"/>
                  </a:cubicBezTo>
                  <a:cubicBezTo>
                    <a:pt x="14199" y="3114"/>
                    <a:pt x="21716" y="0"/>
                    <a:pt x="29555" y="0"/>
                  </a:cubicBezTo>
                  <a:close/>
                </a:path>
              </a:pathLst>
            </a:custGeom>
            <a:solidFill>
              <a:srgbClr val="6489A8"/>
            </a:solidFill>
          </p:spPr>
        </p:sp>
        <p:sp>
          <p:nvSpPr>
            <p:cNvPr id="13" name="TextBox 13"/>
            <p:cNvSpPr txBox="1"/>
            <p:nvPr/>
          </p:nvSpPr>
          <p:spPr>
            <a:xfrm>
              <a:off x="0" y="-57150"/>
              <a:ext cx="2251243" cy="293539"/>
            </a:xfrm>
            <a:prstGeom prst="rect">
              <a:avLst/>
            </a:prstGeom>
          </p:spPr>
          <p:txBody>
            <a:bodyPr lIns="50800" tIns="50800" rIns="50800" bIns="50800" rtlCol="0" anchor="ctr"/>
            <a:lstStyle/>
            <a:p>
              <a:pPr algn="ctr">
                <a:lnSpc>
                  <a:spcPts val="4059"/>
                </a:lnSpc>
              </a:pPr>
              <a:r>
                <a:rPr lang="en-US" sz="2899">
                  <a:solidFill>
                    <a:srgbClr val="000000"/>
                  </a:solidFill>
                  <a:latin typeface="Canva Sans"/>
                  <a:ea typeface="Canva Sans"/>
                  <a:cs typeface="Canva Sans"/>
                  <a:sym typeface="Canva Sans"/>
                </a:rPr>
                <a:t>Q. Find maximum salary among employees</a:t>
              </a:r>
            </a:p>
          </p:txBody>
        </p:sp>
      </p:grpSp>
      <p:grpSp>
        <p:nvGrpSpPr>
          <p:cNvPr id="14" name="Group 14"/>
          <p:cNvGrpSpPr/>
          <p:nvPr/>
        </p:nvGrpSpPr>
        <p:grpSpPr>
          <a:xfrm>
            <a:off x="4350810" y="9258300"/>
            <a:ext cx="9586380" cy="2409157"/>
            <a:chOff x="0" y="0"/>
            <a:chExt cx="2524808" cy="634511"/>
          </a:xfrm>
        </p:grpSpPr>
        <p:sp>
          <p:nvSpPr>
            <p:cNvPr id="15" name="Freeform 15"/>
            <p:cNvSpPr/>
            <p:nvPr/>
          </p:nvSpPr>
          <p:spPr>
            <a:xfrm>
              <a:off x="0" y="0"/>
              <a:ext cx="2524808" cy="634510"/>
            </a:xfrm>
            <a:custGeom>
              <a:avLst/>
              <a:gdLst/>
              <a:ahLst/>
              <a:cxnLst/>
              <a:rect l="l" t="t" r="r" b="b"/>
              <a:pathLst>
                <a:path w="2524808" h="634510">
                  <a:moveTo>
                    <a:pt x="41187" y="0"/>
                  </a:moveTo>
                  <a:lnTo>
                    <a:pt x="2483620" y="0"/>
                  </a:lnTo>
                  <a:cubicBezTo>
                    <a:pt x="2506368" y="0"/>
                    <a:pt x="2524808" y="18440"/>
                    <a:pt x="2524808" y="41187"/>
                  </a:cubicBezTo>
                  <a:lnTo>
                    <a:pt x="2524808" y="593323"/>
                  </a:lnTo>
                  <a:cubicBezTo>
                    <a:pt x="2524808" y="604247"/>
                    <a:pt x="2520469" y="614723"/>
                    <a:pt x="2512744" y="622447"/>
                  </a:cubicBezTo>
                  <a:cubicBezTo>
                    <a:pt x="2505020" y="630171"/>
                    <a:pt x="2494544" y="634510"/>
                    <a:pt x="2483620" y="634510"/>
                  </a:cubicBezTo>
                  <a:lnTo>
                    <a:pt x="41187" y="634510"/>
                  </a:lnTo>
                  <a:cubicBezTo>
                    <a:pt x="18440" y="634510"/>
                    <a:pt x="0" y="616070"/>
                    <a:pt x="0" y="593323"/>
                  </a:cubicBezTo>
                  <a:lnTo>
                    <a:pt x="0" y="41187"/>
                  </a:lnTo>
                  <a:cubicBezTo>
                    <a:pt x="0" y="18440"/>
                    <a:pt x="18440" y="0"/>
                    <a:pt x="41187"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6" name="TextBox 16"/>
            <p:cNvSpPr txBox="1"/>
            <p:nvPr/>
          </p:nvSpPr>
          <p:spPr>
            <a:xfrm>
              <a:off x="0" y="-38100"/>
              <a:ext cx="2524808" cy="672611"/>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8792562" y="4083844"/>
            <a:ext cx="9227255" cy="3768041"/>
          </a:xfrm>
          <a:custGeom>
            <a:avLst/>
            <a:gdLst/>
            <a:ahLst/>
            <a:cxnLst/>
            <a:rect l="l" t="t" r="r" b="b"/>
            <a:pathLst>
              <a:path w="9227255" h="3768041">
                <a:moveTo>
                  <a:pt x="0" y="0"/>
                </a:moveTo>
                <a:lnTo>
                  <a:pt x="9227255" y="0"/>
                </a:lnTo>
                <a:lnTo>
                  <a:pt x="9227255" y="3768042"/>
                </a:lnTo>
                <a:lnTo>
                  <a:pt x="0" y="3768042"/>
                </a:lnTo>
                <a:lnTo>
                  <a:pt x="0" y="0"/>
                </a:lnTo>
                <a:close/>
              </a:path>
            </a:pathLst>
          </a:custGeom>
          <a:blipFill>
            <a:blip r:embed="rId2"/>
            <a:stretch>
              <a:fillRect l="-10793" t="-1889" r="-14674"/>
            </a:stretch>
          </a:blipFill>
        </p:spPr>
      </p:sp>
      <p:sp>
        <p:nvSpPr>
          <p:cNvPr id="18" name="Freeform 18"/>
          <p:cNvSpPr/>
          <p:nvPr/>
        </p:nvSpPr>
        <p:spPr>
          <a:xfrm>
            <a:off x="284756" y="4083844"/>
            <a:ext cx="8052595" cy="3768041"/>
          </a:xfrm>
          <a:custGeom>
            <a:avLst/>
            <a:gdLst/>
            <a:ahLst/>
            <a:cxnLst/>
            <a:rect l="l" t="t" r="r" b="b"/>
            <a:pathLst>
              <a:path w="8052595" h="3768041">
                <a:moveTo>
                  <a:pt x="0" y="0"/>
                </a:moveTo>
                <a:lnTo>
                  <a:pt x="8052595" y="0"/>
                </a:lnTo>
                <a:lnTo>
                  <a:pt x="8052595" y="3768042"/>
                </a:lnTo>
                <a:lnTo>
                  <a:pt x="0" y="3768042"/>
                </a:lnTo>
                <a:lnTo>
                  <a:pt x="0" y="0"/>
                </a:lnTo>
                <a:close/>
              </a:path>
            </a:pathLst>
          </a:custGeom>
          <a:blipFill>
            <a:blip r:embed="rId3"/>
            <a:stretch>
              <a:fillRect l="-3536" t="-3602" r="-36611"/>
            </a:stretch>
          </a:blipFill>
        </p:spPr>
      </p:sp>
      <p:sp>
        <p:nvSpPr>
          <p:cNvPr id="19" name="TextBox 19"/>
          <p:cNvSpPr txBox="1"/>
          <p:nvPr/>
        </p:nvSpPr>
        <p:spPr>
          <a:xfrm>
            <a:off x="16622577" y="957262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23</a:t>
            </a:r>
          </a:p>
        </p:txBody>
      </p:sp>
      <p:sp>
        <p:nvSpPr>
          <p:cNvPr id="20" name="TextBox 20"/>
          <p:cNvSpPr txBox="1"/>
          <p:nvPr/>
        </p:nvSpPr>
        <p:spPr>
          <a:xfrm>
            <a:off x="12311530" y="1362938"/>
            <a:ext cx="3744068" cy="592456"/>
          </a:xfrm>
          <a:prstGeom prst="rect">
            <a:avLst/>
          </a:prstGeom>
        </p:spPr>
        <p:txBody>
          <a:bodyPr lIns="0" tIns="0" rIns="0" bIns="0" rtlCol="0" anchor="t">
            <a:spAutoFit/>
          </a:bodyPr>
          <a:lstStyle/>
          <a:p>
            <a:pPr algn="ctr">
              <a:lnSpc>
                <a:spcPts val="4619"/>
              </a:lnSpc>
            </a:pPr>
            <a:r>
              <a:rPr lang="en-US" sz="3299" b="1">
                <a:solidFill>
                  <a:srgbClr val="FFFFFF"/>
                </a:solidFill>
                <a:latin typeface="Poppins Semi-Bold"/>
                <a:ea typeface="Poppins Semi-Bold"/>
                <a:cs typeface="Poppins Semi-Bold"/>
                <a:sym typeface="Poppins Semi-Bold"/>
              </a:rPr>
              <a:t>MAX()</a:t>
            </a:r>
          </a:p>
        </p:txBody>
      </p:sp>
      <p:sp>
        <p:nvSpPr>
          <p:cNvPr id="21" name="TextBox 21"/>
          <p:cNvSpPr txBox="1"/>
          <p:nvPr/>
        </p:nvSpPr>
        <p:spPr>
          <a:xfrm>
            <a:off x="2278941" y="1388221"/>
            <a:ext cx="3744068" cy="592456"/>
          </a:xfrm>
          <a:prstGeom prst="rect">
            <a:avLst/>
          </a:prstGeom>
        </p:spPr>
        <p:txBody>
          <a:bodyPr lIns="0" tIns="0" rIns="0" bIns="0" rtlCol="0" anchor="t">
            <a:spAutoFit/>
          </a:bodyPr>
          <a:lstStyle/>
          <a:p>
            <a:pPr algn="ctr">
              <a:lnSpc>
                <a:spcPts val="4619"/>
              </a:lnSpc>
            </a:pPr>
            <a:r>
              <a:rPr lang="en-US" sz="3299" b="1">
                <a:solidFill>
                  <a:srgbClr val="FFFFFF"/>
                </a:solidFill>
                <a:latin typeface="Poppins Semi-Bold"/>
                <a:ea typeface="Poppins Semi-Bold"/>
                <a:cs typeface="Poppins Semi-Bold"/>
                <a:sym typeface="Poppins Semi-Bold"/>
              </a:rPr>
              <a:t>MIN()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5" name="Group 5"/>
          <p:cNvGrpSpPr/>
          <p:nvPr/>
        </p:nvGrpSpPr>
        <p:grpSpPr>
          <a:xfrm>
            <a:off x="16552833" y="9445355"/>
            <a:ext cx="1273446" cy="477152"/>
            <a:chOff x="0" y="0"/>
            <a:chExt cx="1084619" cy="406400"/>
          </a:xfrm>
        </p:grpSpPr>
        <p:sp>
          <p:nvSpPr>
            <p:cNvPr id="6" name="Freeform 6"/>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7" name="TextBox 7"/>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84756" y="2089746"/>
            <a:ext cx="9977247" cy="845868"/>
            <a:chOff x="0" y="0"/>
            <a:chExt cx="2858205" cy="242318"/>
          </a:xfrm>
        </p:grpSpPr>
        <p:sp>
          <p:nvSpPr>
            <p:cNvPr id="9" name="Freeform 9"/>
            <p:cNvSpPr/>
            <p:nvPr/>
          </p:nvSpPr>
          <p:spPr>
            <a:xfrm>
              <a:off x="0" y="0"/>
              <a:ext cx="2858205" cy="242318"/>
            </a:xfrm>
            <a:custGeom>
              <a:avLst/>
              <a:gdLst/>
              <a:ahLst/>
              <a:cxnLst/>
              <a:rect l="l" t="t" r="r" b="b"/>
              <a:pathLst>
                <a:path w="2858205" h="242318">
                  <a:moveTo>
                    <a:pt x="23279" y="0"/>
                  </a:moveTo>
                  <a:lnTo>
                    <a:pt x="2834927" y="0"/>
                  </a:lnTo>
                  <a:cubicBezTo>
                    <a:pt x="2847783" y="0"/>
                    <a:pt x="2858205" y="10422"/>
                    <a:pt x="2858205" y="23279"/>
                  </a:cubicBezTo>
                  <a:lnTo>
                    <a:pt x="2858205" y="219039"/>
                  </a:lnTo>
                  <a:cubicBezTo>
                    <a:pt x="2858205" y="231896"/>
                    <a:pt x="2847783" y="242318"/>
                    <a:pt x="2834927" y="242318"/>
                  </a:cubicBezTo>
                  <a:lnTo>
                    <a:pt x="23279" y="242318"/>
                  </a:lnTo>
                  <a:cubicBezTo>
                    <a:pt x="10422" y="242318"/>
                    <a:pt x="0" y="231896"/>
                    <a:pt x="0" y="219039"/>
                  </a:cubicBezTo>
                  <a:lnTo>
                    <a:pt x="0" y="23279"/>
                  </a:lnTo>
                  <a:cubicBezTo>
                    <a:pt x="0" y="10422"/>
                    <a:pt x="10422" y="0"/>
                    <a:pt x="23279" y="0"/>
                  </a:cubicBezTo>
                  <a:close/>
                </a:path>
              </a:pathLst>
            </a:custGeom>
            <a:solidFill>
              <a:srgbClr val="6489A8"/>
            </a:solidFill>
          </p:spPr>
        </p:sp>
        <p:sp>
          <p:nvSpPr>
            <p:cNvPr id="10" name="TextBox 10"/>
            <p:cNvSpPr txBox="1"/>
            <p:nvPr/>
          </p:nvSpPr>
          <p:spPr>
            <a:xfrm>
              <a:off x="0" y="-57150"/>
              <a:ext cx="2858205" cy="299468"/>
            </a:xfrm>
            <a:prstGeom prst="rect">
              <a:avLst/>
            </a:prstGeom>
          </p:spPr>
          <p:txBody>
            <a:bodyPr lIns="50800" tIns="50800" rIns="50800" bIns="50800" rtlCol="0" anchor="ctr"/>
            <a:lstStyle/>
            <a:p>
              <a:pPr algn="ctr">
                <a:lnSpc>
                  <a:spcPts val="4059"/>
                </a:lnSpc>
              </a:pPr>
              <a:r>
                <a:rPr lang="en-US" sz="2899">
                  <a:solidFill>
                    <a:srgbClr val="000000"/>
                  </a:solidFill>
                  <a:latin typeface="Canva Sans"/>
                  <a:ea typeface="Canva Sans"/>
                  <a:cs typeface="Canva Sans"/>
                  <a:sym typeface="Canva Sans"/>
                </a:rPr>
                <a:t>Q. Airports with more than 5 employees based there</a:t>
              </a:r>
            </a:p>
          </p:txBody>
        </p:sp>
      </p:grpSp>
      <p:grpSp>
        <p:nvGrpSpPr>
          <p:cNvPr id="11" name="Group 11"/>
          <p:cNvGrpSpPr/>
          <p:nvPr/>
        </p:nvGrpSpPr>
        <p:grpSpPr>
          <a:xfrm>
            <a:off x="4350810" y="9258300"/>
            <a:ext cx="9586380" cy="2409157"/>
            <a:chOff x="0" y="0"/>
            <a:chExt cx="2524808" cy="634511"/>
          </a:xfrm>
        </p:grpSpPr>
        <p:sp>
          <p:nvSpPr>
            <p:cNvPr id="12" name="Freeform 12"/>
            <p:cNvSpPr/>
            <p:nvPr/>
          </p:nvSpPr>
          <p:spPr>
            <a:xfrm>
              <a:off x="0" y="0"/>
              <a:ext cx="2524808" cy="634510"/>
            </a:xfrm>
            <a:custGeom>
              <a:avLst/>
              <a:gdLst/>
              <a:ahLst/>
              <a:cxnLst/>
              <a:rect l="l" t="t" r="r" b="b"/>
              <a:pathLst>
                <a:path w="2524808" h="634510">
                  <a:moveTo>
                    <a:pt x="41187" y="0"/>
                  </a:moveTo>
                  <a:lnTo>
                    <a:pt x="2483620" y="0"/>
                  </a:lnTo>
                  <a:cubicBezTo>
                    <a:pt x="2506368" y="0"/>
                    <a:pt x="2524808" y="18440"/>
                    <a:pt x="2524808" y="41187"/>
                  </a:cubicBezTo>
                  <a:lnTo>
                    <a:pt x="2524808" y="593323"/>
                  </a:lnTo>
                  <a:cubicBezTo>
                    <a:pt x="2524808" y="604247"/>
                    <a:pt x="2520469" y="614723"/>
                    <a:pt x="2512744" y="622447"/>
                  </a:cubicBezTo>
                  <a:cubicBezTo>
                    <a:pt x="2505020" y="630171"/>
                    <a:pt x="2494544" y="634510"/>
                    <a:pt x="2483620" y="634510"/>
                  </a:cubicBezTo>
                  <a:lnTo>
                    <a:pt x="41187" y="634510"/>
                  </a:lnTo>
                  <a:cubicBezTo>
                    <a:pt x="18440" y="634510"/>
                    <a:pt x="0" y="616070"/>
                    <a:pt x="0" y="593323"/>
                  </a:cubicBezTo>
                  <a:lnTo>
                    <a:pt x="0" y="41187"/>
                  </a:lnTo>
                  <a:cubicBezTo>
                    <a:pt x="0" y="18440"/>
                    <a:pt x="18440" y="0"/>
                    <a:pt x="41187"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3" name="TextBox 13"/>
            <p:cNvSpPr txBox="1"/>
            <p:nvPr/>
          </p:nvSpPr>
          <p:spPr>
            <a:xfrm>
              <a:off x="0" y="-38100"/>
              <a:ext cx="2524808" cy="672611"/>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2019829" y="3231587"/>
            <a:ext cx="9946068" cy="6494296"/>
          </a:xfrm>
          <a:custGeom>
            <a:avLst/>
            <a:gdLst/>
            <a:ahLst/>
            <a:cxnLst/>
            <a:rect l="l" t="t" r="r" b="b"/>
            <a:pathLst>
              <a:path w="9946068" h="6494296">
                <a:moveTo>
                  <a:pt x="0" y="0"/>
                </a:moveTo>
                <a:lnTo>
                  <a:pt x="9946069" y="0"/>
                </a:lnTo>
                <a:lnTo>
                  <a:pt x="9946069" y="6494296"/>
                </a:lnTo>
                <a:lnTo>
                  <a:pt x="0" y="6494296"/>
                </a:lnTo>
                <a:lnTo>
                  <a:pt x="0" y="0"/>
                </a:lnTo>
                <a:close/>
              </a:path>
            </a:pathLst>
          </a:custGeom>
          <a:blipFill>
            <a:blip r:embed="rId2"/>
            <a:stretch>
              <a:fillRect t="-1243" r="-440" b="-1243"/>
            </a:stretch>
          </a:blipFill>
        </p:spPr>
      </p:sp>
      <p:sp>
        <p:nvSpPr>
          <p:cNvPr id="15" name="TextBox 15"/>
          <p:cNvSpPr txBox="1"/>
          <p:nvPr/>
        </p:nvSpPr>
        <p:spPr>
          <a:xfrm>
            <a:off x="16622577" y="957262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24</a:t>
            </a:r>
          </a:p>
        </p:txBody>
      </p:sp>
      <p:sp>
        <p:nvSpPr>
          <p:cNvPr id="16" name="TextBox 16"/>
          <p:cNvSpPr txBox="1"/>
          <p:nvPr/>
        </p:nvSpPr>
        <p:spPr>
          <a:xfrm>
            <a:off x="2478776" y="1004692"/>
            <a:ext cx="3744068" cy="592456"/>
          </a:xfrm>
          <a:prstGeom prst="rect">
            <a:avLst/>
          </a:prstGeom>
        </p:spPr>
        <p:txBody>
          <a:bodyPr lIns="0" tIns="0" rIns="0" bIns="0" rtlCol="0" anchor="t">
            <a:spAutoFit/>
          </a:bodyPr>
          <a:lstStyle/>
          <a:p>
            <a:pPr algn="ctr">
              <a:lnSpc>
                <a:spcPts val="4619"/>
              </a:lnSpc>
            </a:pPr>
            <a:r>
              <a:rPr lang="en-US" sz="3299" b="1">
                <a:solidFill>
                  <a:srgbClr val="FFFFFF"/>
                </a:solidFill>
                <a:latin typeface="Poppins Semi-Bold"/>
                <a:ea typeface="Poppins Semi-Bold"/>
                <a:cs typeface="Poppins Semi-Bold"/>
                <a:sym typeface="Poppins Semi-Bold"/>
              </a:rPr>
              <a:t>HAVING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7052" y="6873261"/>
            <a:ext cx="19376880" cy="3815775"/>
            <a:chOff x="0" y="0"/>
            <a:chExt cx="5103376" cy="1004978"/>
          </a:xfrm>
        </p:grpSpPr>
        <p:sp>
          <p:nvSpPr>
            <p:cNvPr id="3" name="Freeform 3"/>
            <p:cNvSpPr/>
            <p:nvPr/>
          </p:nvSpPr>
          <p:spPr>
            <a:xfrm>
              <a:off x="0" y="0"/>
              <a:ext cx="5103376" cy="1004978"/>
            </a:xfrm>
            <a:custGeom>
              <a:avLst/>
              <a:gdLst/>
              <a:ahLst/>
              <a:cxnLst/>
              <a:rect l="l" t="t" r="r" b="b"/>
              <a:pathLst>
                <a:path w="5103376" h="1004978">
                  <a:moveTo>
                    <a:pt x="0" y="0"/>
                  </a:moveTo>
                  <a:lnTo>
                    <a:pt x="5103376" y="0"/>
                  </a:lnTo>
                  <a:lnTo>
                    <a:pt x="5103376" y="1004978"/>
                  </a:lnTo>
                  <a:lnTo>
                    <a:pt x="0" y="1004978"/>
                  </a:lnTo>
                  <a:close/>
                </a:path>
              </a:pathLst>
            </a:custGeom>
            <a:solidFill>
              <a:srgbClr val="263744"/>
            </a:solidFill>
          </p:spPr>
        </p:sp>
        <p:sp>
          <p:nvSpPr>
            <p:cNvPr id="4" name="TextBox 4"/>
            <p:cNvSpPr txBox="1"/>
            <p:nvPr/>
          </p:nvSpPr>
          <p:spPr>
            <a:xfrm>
              <a:off x="0" y="-38100"/>
              <a:ext cx="5103376" cy="1043078"/>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3C586D"/>
            </a:solidFill>
            <a:prstDash val="solid"/>
            <a:headEnd type="none" w="sm" len="sm"/>
            <a:tailEnd type="none" w="sm" len="sm"/>
          </a:ln>
        </p:spPr>
      </p:sp>
      <p:grpSp>
        <p:nvGrpSpPr>
          <p:cNvPr id="8" name="Group 8"/>
          <p:cNvGrpSpPr/>
          <p:nvPr/>
        </p:nvGrpSpPr>
        <p:grpSpPr>
          <a:xfrm>
            <a:off x="15985854" y="8781148"/>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5325564" y="3093878"/>
            <a:ext cx="11301259" cy="5565870"/>
          </a:xfrm>
          <a:custGeom>
            <a:avLst/>
            <a:gdLst/>
            <a:ahLst/>
            <a:cxnLst/>
            <a:rect l="l" t="t" r="r" b="b"/>
            <a:pathLst>
              <a:path w="11301259" h="5565870">
                <a:moveTo>
                  <a:pt x="0" y="0"/>
                </a:moveTo>
                <a:lnTo>
                  <a:pt x="11301259" y="0"/>
                </a:lnTo>
                <a:lnTo>
                  <a:pt x="11301259" y="5565870"/>
                </a:lnTo>
                <a:lnTo>
                  <a:pt x="0" y="5565870"/>
                </a:lnTo>
                <a:lnTo>
                  <a:pt x="0" y="0"/>
                </a:lnTo>
                <a:close/>
              </a:path>
            </a:pathLst>
          </a:custGeom>
          <a:blipFill>
            <a:blip r:embed="rId2"/>
            <a:stretch>
              <a:fillRect/>
            </a:stretch>
          </a:blipFill>
        </p:spPr>
      </p:sp>
      <p:sp>
        <p:nvSpPr>
          <p:cNvPr id="12" name="TextBox 12"/>
          <p:cNvSpPr txBox="1"/>
          <p:nvPr/>
        </p:nvSpPr>
        <p:spPr>
          <a:xfrm>
            <a:off x="-197052" y="399085"/>
            <a:ext cx="14539666" cy="657861"/>
          </a:xfrm>
          <a:prstGeom prst="rect">
            <a:avLst/>
          </a:prstGeom>
        </p:spPr>
        <p:txBody>
          <a:bodyPr lIns="0" tIns="0" rIns="0" bIns="0" rtlCol="0" anchor="t">
            <a:spAutoFit/>
          </a:bodyPr>
          <a:lstStyle/>
          <a:p>
            <a:pPr algn="ctr">
              <a:lnSpc>
                <a:spcPts val="4900"/>
              </a:lnSpc>
            </a:pPr>
            <a:r>
              <a:rPr lang="en-US" sz="4900" b="1">
                <a:solidFill>
                  <a:srgbClr val="FF914D"/>
                </a:solidFill>
                <a:latin typeface="Inter Bold"/>
                <a:ea typeface="Inter Bold"/>
                <a:cs typeface="Inter Bold"/>
                <a:sym typeface="Inter Bold"/>
              </a:rPr>
              <a:t>ADVANCED FUNCTIONS-</a:t>
            </a:r>
            <a:r>
              <a:rPr lang="en-US" sz="4900" b="1">
                <a:solidFill>
                  <a:srgbClr val="FFDE59"/>
                </a:solidFill>
                <a:latin typeface="Inter Bold"/>
                <a:ea typeface="Inter Bold"/>
                <a:cs typeface="Inter Bold"/>
                <a:sym typeface="Inter Bold"/>
              </a:rPr>
              <a:t>STRING FUNCTIONS</a:t>
            </a:r>
          </a:p>
        </p:txBody>
      </p:sp>
      <p:sp>
        <p:nvSpPr>
          <p:cNvPr id="13" name="TextBox 13"/>
          <p:cNvSpPr txBox="1"/>
          <p:nvPr/>
        </p:nvSpPr>
        <p:spPr>
          <a:xfrm>
            <a:off x="0" y="1743456"/>
            <a:ext cx="9688440" cy="568661"/>
          </a:xfrm>
          <a:prstGeom prst="rect">
            <a:avLst/>
          </a:prstGeom>
        </p:spPr>
        <p:txBody>
          <a:bodyPr lIns="0" tIns="0" rIns="0" bIns="0" rtlCol="0" anchor="t">
            <a:spAutoFit/>
          </a:bodyPr>
          <a:lstStyle/>
          <a:p>
            <a:pPr algn="ctr">
              <a:lnSpc>
                <a:spcPts val="4356"/>
              </a:lnSpc>
            </a:pPr>
            <a:r>
              <a:rPr lang="en-US" sz="3111" b="1">
                <a:solidFill>
                  <a:srgbClr val="000000"/>
                </a:solidFill>
                <a:latin typeface="Poppins Bold"/>
                <a:ea typeface="Poppins Bold"/>
                <a:cs typeface="Poppins Bold"/>
                <a:sym typeface="Poppins Bold"/>
              </a:rPr>
              <a:t>Q. Show employees full details as one string</a:t>
            </a:r>
          </a:p>
        </p:txBody>
      </p:sp>
      <p:sp>
        <p:nvSpPr>
          <p:cNvPr id="14" name="TextBox 14"/>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25</a:t>
            </a:r>
          </a:p>
        </p:txBody>
      </p:sp>
      <p:sp>
        <p:nvSpPr>
          <p:cNvPr id="15" name="TextBox 15"/>
          <p:cNvSpPr txBox="1"/>
          <p:nvPr/>
        </p:nvSpPr>
        <p:spPr>
          <a:xfrm>
            <a:off x="179122" y="1151515"/>
            <a:ext cx="5840445" cy="568661"/>
          </a:xfrm>
          <a:prstGeom prst="rect">
            <a:avLst/>
          </a:prstGeom>
        </p:spPr>
        <p:txBody>
          <a:bodyPr lIns="0" tIns="0" rIns="0" bIns="0" rtlCol="0" anchor="t">
            <a:spAutoFit/>
          </a:bodyPr>
          <a:lstStyle/>
          <a:p>
            <a:pPr algn="ctr">
              <a:lnSpc>
                <a:spcPts val="4356"/>
              </a:lnSpc>
            </a:pPr>
            <a:r>
              <a:rPr lang="en-US" sz="3111" b="1">
                <a:solidFill>
                  <a:srgbClr val="000000"/>
                </a:solidFill>
                <a:latin typeface="Poppins Bold"/>
                <a:ea typeface="Poppins Bold"/>
                <a:cs typeface="Poppins Bold"/>
                <a:sym typeface="Poppins Bold"/>
              </a:rPr>
              <a:t>CONCAT()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3C586D"/>
            </a:solidFill>
            <a:prstDash val="solid"/>
            <a:headEnd type="none" w="sm" len="sm"/>
            <a:tailEnd type="none" w="sm" len="sm"/>
          </a:ln>
        </p:spPr>
      </p:sp>
      <p:grpSp>
        <p:nvGrpSpPr>
          <p:cNvPr id="5" name="Group 5"/>
          <p:cNvGrpSpPr/>
          <p:nvPr/>
        </p:nvGrpSpPr>
        <p:grpSpPr>
          <a:xfrm>
            <a:off x="16897118" y="3287778"/>
            <a:ext cx="2092393" cy="5146030"/>
            <a:chOff x="0" y="0"/>
            <a:chExt cx="551083" cy="1355333"/>
          </a:xfrm>
        </p:grpSpPr>
        <p:sp>
          <p:nvSpPr>
            <p:cNvPr id="6" name="Freeform 6"/>
            <p:cNvSpPr/>
            <p:nvPr/>
          </p:nvSpPr>
          <p:spPr>
            <a:xfrm>
              <a:off x="0" y="0"/>
              <a:ext cx="551083" cy="1355333"/>
            </a:xfrm>
            <a:custGeom>
              <a:avLst/>
              <a:gdLst/>
              <a:ahLst/>
              <a:cxnLst/>
              <a:rect l="l" t="t" r="r" b="b"/>
              <a:pathLst>
                <a:path w="551083" h="135533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84A2BB"/>
            </a:solidFill>
          </p:spPr>
        </p:sp>
        <p:sp>
          <p:nvSpPr>
            <p:cNvPr id="7" name="TextBox 7"/>
            <p:cNvSpPr txBox="1"/>
            <p:nvPr/>
          </p:nvSpPr>
          <p:spPr>
            <a:xfrm>
              <a:off x="0" y="-38100"/>
              <a:ext cx="551083" cy="139343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7163818" y="2913847"/>
            <a:ext cx="2092393" cy="5893892"/>
            <a:chOff x="0" y="0"/>
            <a:chExt cx="551083" cy="1552301"/>
          </a:xfrm>
        </p:grpSpPr>
        <p:sp>
          <p:nvSpPr>
            <p:cNvPr id="9" name="Freeform 9"/>
            <p:cNvSpPr/>
            <p:nvPr/>
          </p:nvSpPr>
          <p:spPr>
            <a:xfrm>
              <a:off x="0" y="0"/>
              <a:ext cx="551083" cy="1552301"/>
            </a:xfrm>
            <a:custGeom>
              <a:avLst/>
              <a:gdLst/>
              <a:ahLst/>
              <a:cxnLst/>
              <a:rect l="l" t="t" r="r" b="b"/>
              <a:pathLst>
                <a:path w="551083" h="1552301">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0" name="TextBox 10"/>
            <p:cNvSpPr txBox="1"/>
            <p:nvPr/>
          </p:nvSpPr>
          <p:spPr>
            <a:xfrm>
              <a:off x="0" y="-38100"/>
              <a:ext cx="551083" cy="159040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01511" y="3287778"/>
            <a:ext cx="2092393" cy="5146030"/>
            <a:chOff x="0" y="0"/>
            <a:chExt cx="551083" cy="1355333"/>
          </a:xfrm>
        </p:grpSpPr>
        <p:sp>
          <p:nvSpPr>
            <p:cNvPr id="12" name="Freeform 12"/>
            <p:cNvSpPr/>
            <p:nvPr/>
          </p:nvSpPr>
          <p:spPr>
            <a:xfrm>
              <a:off x="0" y="0"/>
              <a:ext cx="551083" cy="1355333"/>
            </a:xfrm>
            <a:custGeom>
              <a:avLst/>
              <a:gdLst/>
              <a:ahLst/>
              <a:cxnLst/>
              <a:rect l="l" t="t" r="r" b="b"/>
              <a:pathLst>
                <a:path w="551083" h="1355333">
                  <a:moveTo>
                    <a:pt x="188702" y="0"/>
                  </a:moveTo>
                  <a:lnTo>
                    <a:pt x="362381" y="0"/>
                  </a:lnTo>
                  <a:cubicBezTo>
                    <a:pt x="466598" y="0"/>
                    <a:pt x="551083" y="84485"/>
                    <a:pt x="551083" y="188702"/>
                  </a:cubicBezTo>
                  <a:lnTo>
                    <a:pt x="551083" y="1166631"/>
                  </a:lnTo>
                  <a:cubicBezTo>
                    <a:pt x="551083" y="1216678"/>
                    <a:pt x="531202" y="1264675"/>
                    <a:pt x="495814" y="1300064"/>
                  </a:cubicBezTo>
                  <a:cubicBezTo>
                    <a:pt x="460425" y="1335452"/>
                    <a:pt x="412428" y="1355333"/>
                    <a:pt x="362381" y="1355333"/>
                  </a:cubicBezTo>
                  <a:lnTo>
                    <a:pt x="188702" y="1355333"/>
                  </a:lnTo>
                  <a:cubicBezTo>
                    <a:pt x="84485" y="1355333"/>
                    <a:pt x="0" y="1270848"/>
                    <a:pt x="0" y="1166631"/>
                  </a:cubicBezTo>
                  <a:lnTo>
                    <a:pt x="0" y="188702"/>
                  </a:lnTo>
                  <a:cubicBezTo>
                    <a:pt x="0" y="84485"/>
                    <a:pt x="84485" y="0"/>
                    <a:pt x="188702" y="0"/>
                  </a:cubicBezTo>
                  <a:close/>
                </a:path>
              </a:pathLst>
            </a:custGeom>
            <a:solidFill>
              <a:srgbClr val="84A2BB"/>
            </a:solidFill>
          </p:spPr>
        </p:sp>
        <p:sp>
          <p:nvSpPr>
            <p:cNvPr id="13" name="TextBox 13"/>
            <p:cNvSpPr txBox="1"/>
            <p:nvPr/>
          </p:nvSpPr>
          <p:spPr>
            <a:xfrm>
              <a:off x="0" y="-38100"/>
              <a:ext cx="551083" cy="13934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68211" y="2913847"/>
            <a:ext cx="2092393" cy="5893892"/>
            <a:chOff x="0" y="0"/>
            <a:chExt cx="551083" cy="1552301"/>
          </a:xfrm>
        </p:grpSpPr>
        <p:sp>
          <p:nvSpPr>
            <p:cNvPr id="15" name="Freeform 15"/>
            <p:cNvSpPr/>
            <p:nvPr/>
          </p:nvSpPr>
          <p:spPr>
            <a:xfrm>
              <a:off x="0" y="0"/>
              <a:ext cx="551083" cy="1552301"/>
            </a:xfrm>
            <a:custGeom>
              <a:avLst/>
              <a:gdLst/>
              <a:ahLst/>
              <a:cxnLst/>
              <a:rect l="l" t="t" r="r" b="b"/>
              <a:pathLst>
                <a:path w="551083" h="1552301">
                  <a:moveTo>
                    <a:pt x="188702" y="0"/>
                  </a:moveTo>
                  <a:lnTo>
                    <a:pt x="362381" y="0"/>
                  </a:lnTo>
                  <a:cubicBezTo>
                    <a:pt x="466598" y="0"/>
                    <a:pt x="551083" y="84485"/>
                    <a:pt x="551083" y="188702"/>
                  </a:cubicBezTo>
                  <a:lnTo>
                    <a:pt x="551083" y="1363599"/>
                  </a:lnTo>
                  <a:cubicBezTo>
                    <a:pt x="551083" y="1467816"/>
                    <a:pt x="466598" y="1552301"/>
                    <a:pt x="362381" y="1552301"/>
                  </a:cubicBezTo>
                  <a:lnTo>
                    <a:pt x="188702" y="1552301"/>
                  </a:lnTo>
                  <a:cubicBezTo>
                    <a:pt x="138655" y="1552301"/>
                    <a:pt x="90658" y="1532420"/>
                    <a:pt x="55269" y="1497031"/>
                  </a:cubicBezTo>
                  <a:cubicBezTo>
                    <a:pt x="19881" y="1461643"/>
                    <a:pt x="0" y="1413646"/>
                    <a:pt x="0" y="1363599"/>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6" name="TextBox 16"/>
            <p:cNvSpPr txBox="1"/>
            <p:nvPr/>
          </p:nvSpPr>
          <p:spPr>
            <a:xfrm>
              <a:off x="0" y="-38100"/>
              <a:ext cx="551083" cy="159040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497471" y="9557758"/>
            <a:ext cx="21282941" cy="1594069"/>
            <a:chOff x="0" y="0"/>
            <a:chExt cx="5605384" cy="419837"/>
          </a:xfrm>
        </p:grpSpPr>
        <p:sp>
          <p:nvSpPr>
            <p:cNvPr id="18" name="Freeform 18"/>
            <p:cNvSpPr/>
            <p:nvPr/>
          </p:nvSpPr>
          <p:spPr>
            <a:xfrm>
              <a:off x="0" y="0"/>
              <a:ext cx="5605384" cy="419837"/>
            </a:xfrm>
            <a:custGeom>
              <a:avLst/>
              <a:gdLst/>
              <a:ahLst/>
              <a:cxnLst/>
              <a:rect l="l" t="t" r="r" b="b"/>
              <a:pathLst>
                <a:path w="5605384" h="419837">
                  <a:moveTo>
                    <a:pt x="18552" y="0"/>
                  </a:moveTo>
                  <a:lnTo>
                    <a:pt x="5586832" y="0"/>
                  </a:lnTo>
                  <a:cubicBezTo>
                    <a:pt x="5597078" y="0"/>
                    <a:pt x="5605384" y="8306"/>
                    <a:pt x="5605384" y="18552"/>
                  </a:cubicBezTo>
                  <a:lnTo>
                    <a:pt x="5605384" y="401285"/>
                  </a:lnTo>
                  <a:cubicBezTo>
                    <a:pt x="5605384" y="406206"/>
                    <a:pt x="5603429" y="410924"/>
                    <a:pt x="5599950" y="414403"/>
                  </a:cubicBezTo>
                  <a:cubicBezTo>
                    <a:pt x="5596471" y="417883"/>
                    <a:pt x="5591752" y="419837"/>
                    <a:pt x="5586832" y="419837"/>
                  </a:cubicBezTo>
                  <a:lnTo>
                    <a:pt x="18552" y="419837"/>
                  </a:lnTo>
                  <a:cubicBezTo>
                    <a:pt x="8306" y="419837"/>
                    <a:pt x="0" y="411531"/>
                    <a:pt x="0" y="401285"/>
                  </a:cubicBezTo>
                  <a:lnTo>
                    <a:pt x="0" y="18552"/>
                  </a:lnTo>
                  <a:cubicBezTo>
                    <a:pt x="0" y="8306"/>
                    <a:pt x="8306" y="0"/>
                    <a:pt x="1855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9" name="TextBox 19"/>
            <p:cNvSpPr txBox="1"/>
            <p:nvPr/>
          </p:nvSpPr>
          <p:spPr>
            <a:xfrm>
              <a:off x="0" y="-38100"/>
              <a:ext cx="5605384" cy="457937"/>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6260395" y="9487307"/>
            <a:ext cx="1273446" cy="477152"/>
            <a:chOff x="0" y="0"/>
            <a:chExt cx="1084619" cy="406400"/>
          </a:xfrm>
        </p:grpSpPr>
        <p:sp>
          <p:nvSpPr>
            <p:cNvPr id="21" name="Freeform 21"/>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22" name="TextBox 22"/>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77986" y="3287778"/>
            <a:ext cx="8655762" cy="6079338"/>
          </a:xfrm>
          <a:custGeom>
            <a:avLst/>
            <a:gdLst/>
            <a:ahLst/>
            <a:cxnLst/>
            <a:rect l="l" t="t" r="r" b="b"/>
            <a:pathLst>
              <a:path w="8655762" h="6079338">
                <a:moveTo>
                  <a:pt x="0" y="0"/>
                </a:moveTo>
                <a:lnTo>
                  <a:pt x="8655762" y="0"/>
                </a:lnTo>
                <a:lnTo>
                  <a:pt x="8655762" y="6079338"/>
                </a:lnTo>
                <a:lnTo>
                  <a:pt x="0" y="6079338"/>
                </a:lnTo>
                <a:lnTo>
                  <a:pt x="0" y="0"/>
                </a:lnTo>
                <a:close/>
              </a:path>
            </a:pathLst>
          </a:custGeom>
          <a:blipFill>
            <a:blip r:embed="rId2"/>
            <a:stretch>
              <a:fillRect l="-2161" r="-28402" b="-4101"/>
            </a:stretch>
          </a:blipFill>
        </p:spPr>
      </p:sp>
      <p:sp>
        <p:nvSpPr>
          <p:cNvPr id="24" name="Freeform 24"/>
          <p:cNvSpPr/>
          <p:nvPr/>
        </p:nvSpPr>
        <p:spPr>
          <a:xfrm>
            <a:off x="9144000" y="3368766"/>
            <a:ext cx="9066014" cy="5775641"/>
          </a:xfrm>
          <a:custGeom>
            <a:avLst/>
            <a:gdLst/>
            <a:ahLst/>
            <a:cxnLst/>
            <a:rect l="l" t="t" r="r" b="b"/>
            <a:pathLst>
              <a:path w="9066014" h="5775641">
                <a:moveTo>
                  <a:pt x="0" y="0"/>
                </a:moveTo>
                <a:lnTo>
                  <a:pt x="9066014" y="0"/>
                </a:lnTo>
                <a:lnTo>
                  <a:pt x="9066014" y="5775641"/>
                </a:lnTo>
                <a:lnTo>
                  <a:pt x="0" y="5775641"/>
                </a:lnTo>
                <a:lnTo>
                  <a:pt x="0" y="0"/>
                </a:lnTo>
                <a:close/>
              </a:path>
            </a:pathLst>
          </a:custGeom>
          <a:blipFill>
            <a:blip r:embed="rId3"/>
            <a:stretch>
              <a:fillRect l="-1590" t="-11557" r="-667"/>
            </a:stretch>
          </a:blipFill>
        </p:spPr>
      </p:sp>
      <p:sp>
        <p:nvSpPr>
          <p:cNvPr id="25" name="TextBox 25"/>
          <p:cNvSpPr txBox="1"/>
          <p:nvPr/>
        </p:nvSpPr>
        <p:spPr>
          <a:xfrm>
            <a:off x="1124182" y="1364284"/>
            <a:ext cx="5269018" cy="539751"/>
          </a:xfrm>
          <a:prstGeom prst="rect">
            <a:avLst/>
          </a:prstGeom>
        </p:spPr>
        <p:txBody>
          <a:bodyPr lIns="0" tIns="0" rIns="0" bIns="0" rtlCol="0" anchor="t">
            <a:spAutoFit/>
          </a:bodyPr>
          <a:lstStyle/>
          <a:p>
            <a:pPr algn="l">
              <a:lnSpc>
                <a:spcPts val="4000"/>
              </a:lnSpc>
            </a:pPr>
            <a:r>
              <a:rPr lang="en-US" sz="4000" b="1">
                <a:solidFill>
                  <a:srgbClr val="263744"/>
                </a:solidFill>
                <a:latin typeface="Inter Bold"/>
                <a:ea typeface="Inter Bold"/>
                <a:cs typeface="Inter Bold"/>
                <a:sym typeface="Inter Bold"/>
              </a:rPr>
              <a:t>UPPER/LOWER()</a:t>
            </a:r>
          </a:p>
        </p:txBody>
      </p:sp>
      <p:sp>
        <p:nvSpPr>
          <p:cNvPr id="26" name="TextBox 26"/>
          <p:cNvSpPr txBox="1"/>
          <p:nvPr/>
        </p:nvSpPr>
        <p:spPr>
          <a:xfrm>
            <a:off x="11294452" y="1185215"/>
            <a:ext cx="3977043" cy="717551"/>
          </a:xfrm>
          <a:prstGeom prst="rect">
            <a:avLst/>
          </a:prstGeom>
        </p:spPr>
        <p:txBody>
          <a:bodyPr lIns="0" tIns="0" rIns="0" bIns="0" rtlCol="0" anchor="t">
            <a:spAutoFit/>
          </a:bodyPr>
          <a:lstStyle/>
          <a:p>
            <a:pPr algn="l">
              <a:lnSpc>
                <a:spcPts val="5599"/>
              </a:lnSpc>
            </a:pPr>
            <a:r>
              <a:rPr lang="en-US" sz="3999" b="1">
                <a:solidFill>
                  <a:srgbClr val="000000"/>
                </a:solidFill>
                <a:latin typeface="Poppins Semi-Bold"/>
                <a:ea typeface="Poppins Semi-Bold"/>
                <a:cs typeface="Poppins Semi-Bold"/>
                <a:sym typeface="Poppins Semi-Bold"/>
              </a:rPr>
              <a:t>SUBSTRING()</a:t>
            </a:r>
          </a:p>
        </p:txBody>
      </p:sp>
      <p:sp>
        <p:nvSpPr>
          <p:cNvPr id="27" name="TextBox 27"/>
          <p:cNvSpPr txBox="1"/>
          <p:nvPr/>
        </p:nvSpPr>
        <p:spPr>
          <a:xfrm>
            <a:off x="9980728" y="1880325"/>
            <a:ext cx="6074870" cy="1031241"/>
          </a:xfrm>
          <a:prstGeom prst="rect">
            <a:avLst/>
          </a:prstGeom>
        </p:spPr>
        <p:txBody>
          <a:bodyPr lIns="0" tIns="0" rIns="0" bIns="0" rtlCol="0" anchor="t">
            <a:spAutoFit/>
          </a:bodyPr>
          <a:lstStyle/>
          <a:p>
            <a:pPr algn="l">
              <a:lnSpc>
                <a:spcPts val="4059"/>
              </a:lnSpc>
            </a:pPr>
            <a:r>
              <a:rPr lang="en-US" sz="2899" b="1">
                <a:solidFill>
                  <a:srgbClr val="000000"/>
                </a:solidFill>
                <a:latin typeface="Poppins Bold"/>
                <a:ea typeface="Poppins Bold"/>
                <a:cs typeface="Poppins Bold"/>
                <a:sym typeface="Poppins Bold"/>
              </a:rPr>
              <a:t>Q. Show email domain of each passenger</a:t>
            </a:r>
          </a:p>
        </p:txBody>
      </p:sp>
      <p:sp>
        <p:nvSpPr>
          <p:cNvPr id="28" name="TextBox 28"/>
          <p:cNvSpPr txBox="1"/>
          <p:nvPr/>
        </p:nvSpPr>
        <p:spPr>
          <a:xfrm>
            <a:off x="1390882" y="1870800"/>
            <a:ext cx="6132973" cy="1039635"/>
          </a:xfrm>
          <a:prstGeom prst="rect">
            <a:avLst/>
          </a:prstGeom>
        </p:spPr>
        <p:txBody>
          <a:bodyPr lIns="0" tIns="0" rIns="0" bIns="0" rtlCol="0" anchor="t">
            <a:spAutoFit/>
          </a:bodyPr>
          <a:lstStyle/>
          <a:p>
            <a:pPr algn="l">
              <a:lnSpc>
                <a:spcPts val="4122"/>
              </a:lnSpc>
            </a:pPr>
            <a:r>
              <a:rPr lang="en-US" sz="2944" b="1">
                <a:solidFill>
                  <a:srgbClr val="000000"/>
                </a:solidFill>
                <a:latin typeface="Poppins Bold"/>
                <a:ea typeface="Poppins Bold"/>
                <a:cs typeface="Poppins Bold"/>
                <a:sym typeface="Poppins Bold"/>
              </a:rPr>
              <a:t>Q. Show every airport name in upper case</a:t>
            </a:r>
          </a:p>
        </p:txBody>
      </p:sp>
      <p:sp>
        <p:nvSpPr>
          <p:cNvPr id="29" name="TextBox 29"/>
          <p:cNvSpPr txBox="1"/>
          <p:nvPr/>
        </p:nvSpPr>
        <p:spPr>
          <a:xfrm>
            <a:off x="16330138" y="957262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26</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CBE5FA"/>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CBE5FA"/>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CBE5FA"/>
            </a:solidFill>
            <a:prstDash val="solid"/>
            <a:headEnd type="none" w="sm" len="sm"/>
            <a:tailEnd type="none" w="sm" len="sm"/>
          </a:ln>
        </p:spPr>
      </p:sp>
      <p:grpSp>
        <p:nvGrpSpPr>
          <p:cNvPr id="5" name="Group 5"/>
          <p:cNvGrpSpPr/>
          <p:nvPr/>
        </p:nvGrpSpPr>
        <p:grpSpPr>
          <a:xfrm rot="5400000">
            <a:off x="-1063693" y="7861462"/>
            <a:ext cx="3367739" cy="3062495"/>
            <a:chOff x="0" y="0"/>
            <a:chExt cx="886976" cy="806583"/>
          </a:xfrm>
        </p:grpSpPr>
        <p:sp>
          <p:nvSpPr>
            <p:cNvPr id="6" name="Freeform 6"/>
            <p:cNvSpPr/>
            <p:nvPr/>
          </p:nvSpPr>
          <p:spPr>
            <a:xfrm>
              <a:off x="0" y="0"/>
              <a:ext cx="886976" cy="806583"/>
            </a:xfrm>
            <a:custGeom>
              <a:avLst/>
              <a:gdLst/>
              <a:ahLst/>
              <a:cxnLst/>
              <a:rect l="l" t="t" r="r" b="b"/>
              <a:pathLst>
                <a:path w="886976" h="806583">
                  <a:moveTo>
                    <a:pt x="117241" y="0"/>
                  </a:moveTo>
                  <a:lnTo>
                    <a:pt x="769735" y="0"/>
                  </a:lnTo>
                  <a:cubicBezTo>
                    <a:pt x="800829" y="0"/>
                    <a:pt x="830650" y="12352"/>
                    <a:pt x="852637" y="34339"/>
                  </a:cubicBezTo>
                  <a:cubicBezTo>
                    <a:pt x="874624" y="56326"/>
                    <a:pt x="886976" y="86147"/>
                    <a:pt x="886976" y="117241"/>
                  </a:cubicBezTo>
                  <a:lnTo>
                    <a:pt x="886976" y="689342"/>
                  </a:lnTo>
                  <a:cubicBezTo>
                    <a:pt x="886976" y="754092"/>
                    <a:pt x="834486" y="806583"/>
                    <a:pt x="769735" y="806583"/>
                  </a:cubicBezTo>
                  <a:lnTo>
                    <a:pt x="117241" y="806583"/>
                  </a:lnTo>
                  <a:cubicBezTo>
                    <a:pt x="52491" y="806583"/>
                    <a:pt x="0" y="754092"/>
                    <a:pt x="0" y="689342"/>
                  </a:cubicBezTo>
                  <a:lnTo>
                    <a:pt x="0" y="117241"/>
                  </a:lnTo>
                  <a:cubicBezTo>
                    <a:pt x="0" y="52491"/>
                    <a:pt x="52491" y="0"/>
                    <a:pt x="117241"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7" name="TextBox 7"/>
            <p:cNvSpPr txBox="1"/>
            <p:nvPr/>
          </p:nvSpPr>
          <p:spPr>
            <a:xfrm>
              <a:off x="0" y="-38100"/>
              <a:ext cx="886976" cy="84468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942843" y="3196731"/>
            <a:ext cx="3051719" cy="4664731"/>
            <a:chOff x="0" y="0"/>
            <a:chExt cx="803745" cy="1228571"/>
          </a:xfrm>
        </p:grpSpPr>
        <p:sp>
          <p:nvSpPr>
            <p:cNvPr id="9" name="Freeform 9"/>
            <p:cNvSpPr/>
            <p:nvPr/>
          </p:nvSpPr>
          <p:spPr>
            <a:xfrm>
              <a:off x="0" y="0"/>
              <a:ext cx="803745" cy="1228571"/>
            </a:xfrm>
            <a:custGeom>
              <a:avLst/>
              <a:gdLst/>
              <a:ahLst/>
              <a:cxnLst/>
              <a:rect l="l" t="t" r="r" b="b"/>
              <a:pathLst>
                <a:path w="803745" h="1228571">
                  <a:moveTo>
                    <a:pt x="129382" y="0"/>
                  </a:moveTo>
                  <a:lnTo>
                    <a:pt x="674363" y="0"/>
                  </a:lnTo>
                  <a:cubicBezTo>
                    <a:pt x="745819" y="0"/>
                    <a:pt x="803745" y="57926"/>
                    <a:pt x="803745" y="129382"/>
                  </a:cubicBezTo>
                  <a:lnTo>
                    <a:pt x="803745" y="1099189"/>
                  </a:lnTo>
                  <a:cubicBezTo>
                    <a:pt x="803745" y="1170645"/>
                    <a:pt x="745819" y="1228571"/>
                    <a:pt x="674363" y="1228571"/>
                  </a:cubicBezTo>
                  <a:lnTo>
                    <a:pt x="129382" y="1228571"/>
                  </a:lnTo>
                  <a:cubicBezTo>
                    <a:pt x="57926" y="1228571"/>
                    <a:pt x="0" y="1170645"/>
                    <a:pt x="0" y="1099189"/>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0" name="TextBox 10"/>
            <p:cNvSpPr txBox="1"/>
            <p:nvPr/>
          </p:nvSpPr>
          <p:spPr>
            <a:xfrm>
              <a:off x="0" y="-38100"/>
              <a:ext cx="803745" cy="126667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5985854" y="8781148"/>
            <a:ext cx="1273446" cy="477152"/>
            <a:chOff x="0" y="0"/>
            <a:chExt cx="1084619" cy="406400"/>
          </a:xfrm>
        </p:grpSpPr>
        <p:sp>
          <p:nvSpPr>
            <p:cNvPr id="12" name="Freeform 12"/>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3" name="TextBox 13"/>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255444" y="3575280"/>
            <a:ext cx="8479038" cy="5817429"/>
          </a:xfrm>
          <a:custGeom>
            <a:avLst/>
            <a:gdLst/>
            <a:ahLst/>
            <a:cxnLst/>
            <a:rect l="l" t="t" r="r" b="b"/>
            <a:pathLst>
              <a:path w="8479038" h="5817429">
                <a:moveTo>
                  <a:pt x="0" y="0"/>
                </a:moveTo>
                <a:lnTo>
                  <a:pt x="8479038" y="0"/>
                </a:lnTo>
                <a:lnTo>
                  <a:pt x="8479038" y="5817429"/>
                </a:lnTo>
                <a:lnTo>
                  <a:pt x="0" y="5817429"/>
                </a:lnTo>
                <a:lnTo>
                  <a:pt x="0" y="0"/>
                </a:lnTo>
                <a:close/>
              </a:path>
            </a:pathLst>
          </a:custGeom>
          <a:blipFill>
            <a:blip r:embed="rId2"/>
            <a:stretch>
              <a:fillRect l="-8899" r="-7634"/>
            </a:stretch>
          </a:blipFill>
        </p:spPr>
      </p:sp>
      <p:sp>
        <p:nvSpPr>
          <p:cNvPr id="15" name="Freeform 15"/>
          <p:cNvSpPr/>
          <p:nvPr/>
        </p:nvSpPr>
        <p:spPr>
          <a:xfrm>
            <a:off x="9144000" y="3475239"/>
            <a:ext cx="8233002" cy="5917470"/>
          </a:xfrm>
          <a:custGeom>
            <a:avLst/>
            <a:gdLst/>
            <a:ahLst/>
            <a:cxnLst/>
            <a:rect l="l" t="t" r="r" b="b"/>
            <a:pathLst>
              <a:path w="8233002" h="5917470">
                <a:moveTo>
                  <a:pt x="0" y="0"/>
                </a:moveTo>
                <a:lnTo>
                  <a:pt x="8233002" y="0"/>
                </a:lnTo>
                <a:lnTo>
                  <a:pt x="8233002" y="5917470"/>
                </a:lnTo>
                <a:lnTo>
                  <a:pt x="0" y="5917470"/>
                </a:lnTo>
                <a:lnTo>
                  <a:pt x="0" y="0"/>
                </a:lnTo>
                <a:close/>
              </a:path>
            </a:pathLst>
          </a:custGeom>
          <a:blipFill>
            <a:blip r:embed="rId3"/>
            <a:stretch>
              <a:fillRect/>
            </a:stretch>
          </a:blipFill>
        </p:spPr>
      </p:sp>
      <p:sp>
        <p:nvSpPr>
          <p:cNvPr id="16" name="TextBox 16"/>
          <p:cNvSpPr txBox="1"/>
          <p:nvPr/>
        </p:nvSpPr>
        <p:spPr>
          <a:xfrm>
            <a:off x="1028700" y="622300"/>
            <a:ext cx="7433516" cy="657861"/>
          </a:xfrm>
          <a:prstGeom prst="rect">
            <a:avLst/>
          </a:prstGeom>
        </p:spPr>
        <p:txBody>
          <a:bodyPr lIns="0" tIns="0" rIns="0" bIns="0" rtlCol="0" anchor="t">
            <a:spAutoFit/>
          </a:bodyPr>
          <a:lstStyle/>
          <a:p>
            <a:pPr algn="l">
              <a:lnSpc>
                <a:spcPts val="4900"/>
              </a:lnSpc>
            </a:pPr>
            <a:r>
              <a:rPr lang="en-US" sz="4900" b="1">
                <a:solidFill>
                  <a:srgbClr val="FFDE59"/>
                </a:solidFill>
                <a:latin typeface="Inter Bold"/>
                <a:ea typeface="Inter Bold"/>
                <a:cs typeface="Inter Bold"/>
                <a:sym typeface="Inter Bold"/>
              </a:rPr>
              <a:t>DATE FUNCTIONS</a:t>
            </a:r>
          </a:p>
        </p:txBody>
      </p:sp>
      <p:sp>
        <p:nvSpPr>
          <p:cNvPr id="17" name="TextBox 17"/>
          <p:cNvSpPr txBox="1"/>
          <p:nvPr/>
        </p:nvSpPr>
        <p:spPr>
          <a:xfrm>
            <a:off x="1393812" y="1582238"/>
            <a:ext cx="6703292" cy="523876"/>
          </a:xfrm>
          <a:prstGeom prst="rect">
            <a:avLst/>
          </a:prstGeom>
        </p:spPr>
        <p:txBody>
          <a:bodyPr lIns="0" tIns="0" rIns="0" bIns="0" rtlCol="0" anchor="t">
            <a:spAutoFit/>
          </a:bodyPr>
          <a:lstStyle/>
          <a:p>
            <a:pPr algn="l">
              <a:lnSpc>
                <a:spcPts val="4199"/>
              </a:lnSpc>
            </a:pPr>
            <a:r>
              <a:rPr lang="en-US" sz="2999">
                <a:solidFill>
                  <a:srgbClr val="FFFFFF"/>
                </a:solidFill>
                <a:latin typeface="Poppins"/>
                <a:ea typeface="Poppins"/>
                <a:cs typeface="Poppins"/>
                <a:sym typeface="Poppins"/>
              </a:rPr>
              <a:t>                     YEAR()</a:t>
            </a:r>
          </a:p>
        </p:txBody>
      </p:sp>
      <p:sp>
        <p:nvSpPr>
          <p:cNvPr id="18" name="TextBox 18"/>
          <p:cNvSpPr txBox="1"/>
          <p:nvPr/>
        </p:nvSpPr>
        <p:spPr>
          <a:xfrm>
            <a:off x="16375864" y="9707034"/>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27</a:t>
            </a:r>
          </a:p>
        </p:txBody>
      </p:sp>
      <p:sp>
        <p:nvSpPr>
          <p:cNvPr id="19" name="TextBox 19"/>
          <p:cNvSpPr txBox="1"/>
          <p:nvPr/>
        </p:nvSpPr>
        <p:spPr>
          <a:xfrm>
            <a:off x="8734482" y="1582238"/>
            <a:ext cx="6703292" cy="523876"/>
          </a:xfrm>
          <a:prstGeom prst="rect">
            <a:avLst/>
          </a:prstGeom>
        </p:spPr>
        <p:txBody>
          <a:bodyPr lIns="0" tIns="0" rIns="0" bIns="0" rtlCol="0" anchor="t">
            <a:spAutoFit/>
          </a:bodyPr>
          <a:lstStyle/>
          <a:p>
            <a:pPr algn="l">
              <a:lnSpc>
                <a:spcPts val="4199"/>
              </a:lnSpc>
            </a:pPr>
            <a:r>
              <a:rPr lang="en-US" sz="2999">
                <a:solidFill>
                  <a:srgbClr val="FFFFFF"/>
                </a:solidFill>
                <a:latin typeface="Poppins"/>
                <a:ea typeface="Poppins"/>
                <a:cs typeface="Poppins"/>
                <a:sym typeface="Poppins"/>
              </a:rPr>
              <a:t>                     MONTH()</a:t>
            </a:r>
          </a:p>
        </p:txBody>
      </p:sp>
      <p:sp>
        <p:nvSpPr>
          <p:cNvPr id="20" name="TextBox 20"/>
          <p:cNvSpPr txBox="1"/>
          <p:nvPr/>
        </p:nvSpPr>
        <p:spPr>
          <a:xfrm>
            <a:off x="620176" y="2260891"/>
            <a:ext cx="6817908" cy="1073888"/>
          </a:xfrm>
          <a:prstGeom prst="rect">
            <a:avLst/>
          </a:prstGeom>
        </p:spPr>
        <p:txBody>
          <a:bodyPr lIns="0" tIns="0" rIns="0" bIns="0" rtlCol="0" anchor="t">
            <a:spAutoFit/>
          </a:bodyPr>
          <a:lstStyle/>
          <a:p>
            <a:pPr algn="l">
              <a:lnSpc>
                <a:spcPts val="4271"/>
              </a:lnSpc>
            </a:pPr>
            <a:r>
              <a:rPr lang="en-US" sz="3051">
                <a:solidFill>
                  <a:srgbClr val="FFFFFF"/>
                </a:solidFill>
                <a:latin typeface="Poppins"/>
                <a:ea typeface="Poppins"/>
                <a:cs typeface="Poppins"/>
                <a:sym typeface="Poppins"/>
              </a:rPr>
              <a:t>Q.Find all employees who joined in the year 2022</a:t>
            </a:r>
          </a:p>
        </p:txBody>
      </p:sp>
      <p:sp>
        <p:nvSpPr>
          <p:cNvPr id="21" name="TextBox 21"/>
          <p:cNvSpPr txBox="1"/>
          <p:nvPr/>
        </p:nvSpPr>
        <p:spPr>
          <a:xfrm>
            <a:off x="9237689" y="2260891"/>
            <a:ext cx="6817908" cy="1073888"/>
          </a:xfrm>
          <a:prstGeom prst="rect">
            <a:avLst/>
          </a:prstGeom>
        </p:spPr>
        <p:txBody>
          <a:bodyPr lIns="0" tIns="0" rIns="0" bIns="0" rtlCol="0" anchor="t">
            <a:spAutoFit/>
          </a:bodyPr>
          <a:lstStyle/>
          <a:p>
            <a:pPr algn="l">
              <a:lnSpc>
                <a:spcPts val="4271"/>
              </a:lnSpc>
            </a:pPr>
            <a:r>
              <a:rPr lang="en-US" sz="3051">
                <a:solidFill>
                  <a:srgbClr val="FFFFFF"/>
                </a:solidFill>
                <a:latin typeface="Poppins"/>
                <a:ea typeface="Poppins"/>
                <a:cs typeface="Poppins"/>
                <a:sym typeface="Poppins"/>
              </a:rPr>
              <a:t>Q.Find all reservations details of month March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7052" y="6873261"/>
            <a:ext cx="19376880" cy="3815775"/>
            <a:chOff x="0" y="0"/>
            <a:chExt cx="5103376" cy="1004978"/>
          </a:xfrm>
        </p:grpSpPr>
        <p:sp>
          <p:nvSpPr>
            <p:cNvPr id="3" name="Freeform 3"/>
            <p:cNvSpPr/>
            <p:nvPr/>
          </p:nvSpPr>
          <p:spPr>
            <a:xfrm>
              <a:off x="0" y="0"/>
              <a:ext cx="5103376" cy="1004978"/>
            </a:xfrm>
            <a:custGeom>
              <a:avLst/>
              <a:gdLst/>
              <a:ahLst/>
              <a:cxnLst/>
              <a:rect l="l" t="t" r="r" b="b"/>
              <a:pathLst>
                <a:path w="5103376" h="1004978">
                  <a:moveTo>
                    <a:pt x="0" y="0"/>
                  </a:moveTo>
                  <a:lnTo>
                    <a:pt x="5103376" y="0"/>
                  </a:lnTo>
                  <a:lnTo>
                    <a:pt x="5103376" y="1004978"/>
                  </a:lnTo>
                  <a:lnTo>
                    <a:pt x="0" y="1004978"/>
                  </a:lnTo>
                  <a:close/>
                </a:path>
              </a:pathLst>
            </a:custGeom>
            <a:solidFill>
              <a:srgbClr val="263744"/>
            </a:solidFill>
          </p:spPr>
        </p:sp>
        <p:sp>
          <p:nvSpPr>
            <p:cNvPr id="4" name="TextBox 4"/>
            <p:cNvSpPr txBox="1"/>
            <p:nvPr/>
          </p:nvSpPr>
          <p:spPr>
            <a:xfrm>
              <a:off x="0" y="-38100"/>
              <a:ext cx="5103376" cy="1043078"/>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3C586D"/>
            </a:solidFill>
            <a:prstDash val="solid"/>
            <a:headEnd type="none" w="sm" len="sm"/>
            <a:tailEnd type="none" w="sm" len="sm"/>
          </a:ln>
        </p:spPr>
      </p:sp>
      <p:grpSp>
        <p:nvGrpSpPr>
          <p:cNvPr id="8" name="Group 8"/>
          <p:cNvGrpSpPr/>
          <p:nvPr/>
        </p:nvGrpSpPr>
        <p:grpSpPr>
          <a:xfrm>
            <a:off x="16692321" y="9296807"/>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65258" y="3751401"/>
            <a:ext cx="9820909" cy="5659299"/>
          </a:xfrm>
          <a:custGeom>
            <a:avLst/>
            <a:gdLst/>
            <a:ahLst/>
            <a:cxnLst/>
            <a:rect l="l" t="t" r="r" b="b"/>
            <a:pathLst>
              <a:path w="9820909" h="5659299">
                <a:moveTo>
                  <a:pt x="0" y="0"/>
                </a:moveTo>
                <a:lnTo>
                  <a:pt x="9820909" y="0"/>
                </a:lnTo>
                <a:lnTo>
                  <a:pt x="9820909" y="5659299"/>
                </a:lnTo>
                <a:lnTo>
                  <a:pt x="0" y="5659299"/>
                </a:lnTo>
                <a:lnTo>
                  <a:pt x="0" y="0"/>
                </a:lnTo>
                <a:close/>
              </a:path>
            </a:pathLst>
          </a:custGeom>
          <a:blipFill>
            <a:blip r:embed="rId2"/>
            <a:stretch>
              <a:fillRect/>
            </a:stretch>
          </a:blipFill>
        </p:spPr>
      </p:sp>
      <p:sp>
        <p:nvSpPr>
          <p:cNvPr id="12" name="Freeform 12"/>
          <p:cNvSpPr/>
          <p:nvPr/>
        </p:nvSpPr>
        <p:spPr>
          <a:xfrm>
            <a:off x="10210714" y="3751401"/>
            <a:ext cx="7755053" cy="5659299"/>
          </a:xfrm>
          <a:custGeom>
            <a:avLst/>
            <a:gdLst/>
            <a:ahLst/>
            <a:cxnLst/>
            <a:rect l="l" t="t" r="r" b="b"/>
            <a:pathLst>
              <a:path w="7755053" h="5659299">
                <a:moveTo>
                  <a:pt x="0" y="0"/>
                </a:moveTo>
                <a:lnTo>
                  <a:pt x="7755053" y="0"/>
                </a:lnTo>
                <a:lnTo>
                  <a:pt x="7755053" y="5659299"/>
                </a:lnTo>
                <a:lnTo>
                  <a:pt x="0" y="5659299"/>
                </a:lnTo>
                <a:lnTo>
                  <a:pt x="0" y="0"/>
                </a:lnTo>
                <a:close/>
              </a:path>
            </a:pathLst>
          </a:custGeom>
          <a:blipFill>
            <a:blip r:embed="rId3"/>
            <a:stretch>
              <a:fillRect t="-1861" r="-8102" b="-2203"/>
            </a:stretch>
          </a:blipFill>
        </p:spPr>
      </p:sp>
      <p:sp>
        <p:nvSpPr>
          <p:cNvPr id="13" name="TextBox 13"/>
          <p:cNvSpPr txBox="1"/>
          <p:nvPr/>
        </p:nvSpPr>
        <p:spPr>
          <a:xfrm>
            <a:off x="0" y="1743456"/>
            <a:ext cx="8262777" cy="1121111"/>
          </a:xfrm>
          <a:prstGeom prst="rect">
            <a:avLst/>
          </a:prstGeom>
        </p:spPr>
        <p:txBody>
          <a:bodyPr lIns="0" tIns="0" rIns="0" bIns="0" rtlCol="0" anchor="t">
            <a:spAutoFit/>
          </a:bodyPr>
          <a:lstStyle/>
          <a:p>
            <a:pPr algn="ctr">
              <a:lnSpc>
                <a:spcPts val="4356"/>
              </a:lnSpc>
            </a:pPr>
            <a:r>
              <a:rPr lang="en-US" sz="3111" b="1">
                <a:solidFill>
                  <a:srgbClr val="000000"/>
                </a:solidFill>
                <a:latin typeface="Poppins Bold"/>
                <a:ea typeface="Poppins Bold"/>
                <a:cs typeface="Poppins Bold"/>
                <a:sym typeface="Poppins Bold"/>
              </a:rPr>
              <a:t>Q. find no. of days between bookindate and travel date</a:t>
            </a:r>
          </a:p>
        </p:txBody>
      </p:sp>
      <p:sp>
        <p:nvSpPr>
          <p:cNvPr id="14" name="TextBox 14"/>
          <p:cNvSpPr txBox="1"/>
          <p:nvPr/>
        </p:nvSpPr>
        <p:spPr>
          <a:xfrm>
            <a:off x="16692321" y="938212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28</a:t>
            </a:r>
          </a:p>
        </p:txBody>
      </p:sp>
      <p:sp>
        <p:nvSpPr>
          <p:cNvPr id="15" name="TextBox 15"/>
          <p:cNvSpPr txBox="1"/>
          <p:nvPr/>
        </p:nvSpPr>
        <p:spPr>
          <a:xfrm>
            <a:off x="2324061" y="730204"/>
            <a:ext cx="4210391" cy="634701"/>
          </a:xfrm>
          <a:prstGeom prst="rect">
            <a:avLst/>
          </a:prstGeom>
        </p:spPr>
        <p:txBody>
          <a:bodyPr lIns="0" tIns="0" rIns="0" bIns="0" rtlCol="0" anchor="t">
            <a:spAutoFit/>
          </a:bodyPr>
          <a:lstStyle/>
          <a:p>
            <a:pPr algn="ctr">
              <a:lnSpc>
                <a:spcPts val="4916"/>
              </a:lnSpc>
            </a:pPr>
            <a:r>
              <a:rPr lang="en-US" sz="3511" b="1">
                <a:solidFill>
                  <a:srgbClr val="000000"/>
                </a:solidFill>
                <a:latin typeface="Poppins Bold"/>
                <a:ea typeface="Poppins Bold"/>
                <a:cs typeface="Poppins Bold"/>
                <a:sym typeface="Poppins Bold"/>
              </a:rPr>
              <a:t>DATEDIFF()</a:t>
            </a:r>
          </a:p>
        </p:txBody>
      </p:sp>
      <p:sp>
        <p:nvSpPr>
          <p:cNvPr id="16" name="TextBox 16"/>
          <p:cNvSpPr txBox="1"/>
          <p:nvPr/>
        </p:nvSpPr>
        <p:spPr>
          <a:xfrm>
            <a:off x="10192023" y="730204"/>
            <a:ext cx="4210391" cy="634701"/>
          </a:xfrm>
          <a:prstGeom prst="rect">
            <a:avLst/>
          </a:prstGeom>
        </p:spPr>
        <p:txBody>
          <a:bodyPr lIns="0" tIns="0" rIns="0" bIns="0" rtlCol="0" anchor="t">
            <a:spAutoFit/>
          </a:bodyPr>
          <a:lstStyle/>
          <a:p>
            <a:pPr algn="ctr">
              <a:lnSpc>
                <a:spcPts val="4916"/>
              </a:lnSpc>
            </a:pPr>
            <a:r>
              <a:rPr lang="en-US" sz="3511" b="1">
                <a:solidFill>
                  <a:srgbClr val="000000"/>
                </a:solidFill>
                <a:latin typeface="Poppins Bold"/>
                <a:ea typeface="Poppins Bold"/>
                <a:cs typeface="Poppins Bold"/>
                <a:sym typeface="Poppins Bold"/>
              </a:rPr>
              <a:t>NOW()</a:t>
            </a:r>
          </a:p>
        </p:txBody>
      </p:sp>
      <p:sp>
        <p:nvSpPr>
          <p:cNvPr id="17" name="TextBox 17"/>
          <p:cNvSpPr txBox="1"/>
          <p:nvPr/>
        </p:nvSpPr>
        <p:spPr>
          <a:xfrm>
            <a:off x="9144000" y="1782976"/>
            <a:ext cx="8556112" cy="1121111"/>
          </a:xfrm>
          <a:prstGeom prst="rect">
            <a:avLst/>
          </a:prstGeom>
        </p:spPr>
        <p:txBody>
          <a:bodyPr lIns="0" tIns="0" rIns="0" bIns="0" rtlCol="0" anchor="t">
            <a:spAutoFit/>
          </a:bodyPr>
          <a:lstStyle/>
          <a:p>
            <a:pPr algn="ctr">
              <a:lnSpc>
                <a:spcPts val="4356"/>
              </a:lnSpc>
            </a:pPr>
            <a:r>
              <a:rPr lang="en-US" sz="3111" b="1">
                <a:solidFill>
                  <a:srgbClr val="000000"/>
                </a:solidFill>
                <a:latin typeface="Poppins Bold"/>
                <a:ea typeface="Poppins Bold"/>
                <a:cs typeface="Poppins Bold"/>
                <a:sym typeface="Poppins Bold"/>
              </a:rPr>
              <a:t>Q.Show employees who joined before today</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16536027" y="9439682"/>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546751" y="4142901"/>
            <a:ext cx="8354778" cy="5607250"/>
            <a:chOff x="0" y="0"/>
            <a:chExt cx="1136656" cy="762859"/>
          </a:xfrm>
        </p:grpSpPr>
        <p:sp>
          <p:nvSpPr>
            <p:cNvPr id="15" name="Freeform 15"/>
            <p:cNvSpPr/>
            <p:nvPr/>
          </p:nvSpPr>
          <p:spPr>
            <a:xfrm>
              <a:off x="0" y="0"/>
              <a:ext cx="1136656" cy="762859"/>
            </a:xfrm>
            <a:custGeom>
              <a:avLst/>
              <a:gdLst/>
              <a:ahLst/>
              <a:cxnLst/>
              <a:rect l="l" t="t" r="r" b="b"/>
              <a:pathLst>
                <a:path w="1136656" h="762859">
                  <a:moveTo>
                    <a:pt x="37066" y="0"/>
                  </a:moveTo>
                  <a:lnTo>
                    <a:pt x="1099590" y="0"/>
                  </a:lnTo>
                  <a:cubicBezTo>
                    <a:pt x="1120061" y="0"/>
                    <a:pt x="1136656" y="16595"/>
                    <a:pt x="1136656" y="37066"/>
                  </a:cubicBezTo>
                  <a:lnTo>
                    <a:pt x="1136656" y="725793"/>
                  </a:lnTo>
                  <a:cubicBezTo>
                    <a:pt x="1136656" y="746264"/>
                    <a:pt x="1120061" y="762859"/>
                    <a:pt x="1099590" y="762859"/>
                  </a:cubicBezTo>
                  <a:lnTo>
                    <a:pt x="37066" y="762859"/>
                  </a:lnTo>
                  <a:cubicBezTo>
                    <a:pt x="16595" y="762859"/>
                    <a:pt x="0" y="746264"/>
                    <a:pt x="0" y="725793"/>
                  </a:cubicBezTo>
                  <a:lnTo>
                    <a:pt x="0" y="37066"/>
                  </a:lnTo>
                  <a:cubicBezTo>
                    <a:pt x="0" y="16595"/>
                    <a:pt x="16595" y="0"/>
                    <a:pt x="37066" y="0"/>
                  </a:cubicBezTo>
                  <a:close/>
                </a:path>
              </a:pathLst>
            </a:custGeom>
            <a:blipFill>
              <a:blip r:embed="rId2"/>
              <a:stretch>
                <a:fillRect l="-7118" r="-7118"/>
              </a:stretch>
            </a:blipFill>
          </p:spPr>
        </p:sp>
      </p:grpSp>
      <p:grpSp>
        <p:nvGrpSpPr>
          <p:cNvPr id="16" name="Group 16"/>
          <p:cNvGrpSpPr/>
          <p:nvPr/>
        </p:nvGrpSpPr>
        <p:grpSpPr>
          <a:xfrm>
            <a:off x="9300024" y="4142901"/>
            <a:ext cx="7872726" cy="5005684"/>
            <a:chOff x="0" y="0"/>
            <a:chExt cx="1152551" cy="732822"/>
          </a:xfrm>
        </p:grpSpPr>
        <p:sp>
          <p:nvSpPr>
            <p:cNvPr id="17" name="Freeform 17"/>
            <p:cNvSpPr/>
            <p:nvPr/>
          </p:nvSpPr>
          <p:spPr>
            <a:xfrm>
              <a:off x="0" y="0"/>
              <a:ext cx="1152551" cy="732822"/>
            </a:xfrm>
            <a:custGeom>
              <a:avLst/>
              <a:gdLst/>
              <a:ahLst/>
              <a:cxnLst/>
              <a:rect l="l" t="t" r="r" b="b"/>
              <a:pathLst>
                <a:path w="1152551" h="732822">
                  <a:moveTo>
                    <a:pt x="39335" y="0"/>
                  </a:moveTo>
                  <a:lnTo>
                    <a:pt x="1113215" y="0"/>
                  </a:lnTo>
                  <a:cubicBezTo>
                    <a:pt x="1134940" y="0"/>
                    <a:pt x="1152551" y="17611"/>
                    <a:pt x="1152551" y="39335"/>
                  </a:cubicBezTo>
                  <a:lnTo>
                    <a:pt x="1152551" y="693486"/>
                  </a:lnTo>
                  <a:cubicBezTo>
                    <a:pt x="1152551" y="715211"/>
                    <a:pt x="1134940" y="732822"/>
                    <a:pt x="1113215" y="732822"/>
                  </a:cubicBezTo>
                  <a:lnTo>
                    <a:pt x="39335" y="732822"/>
                  </a:lnTo>
                  <a:cubicBezTo>
                    <a:pt x="17611" y="732822"/>
                    <a:pt x="0" y="715211"/>
                    <a:pt x="0" y="693486"/>
                  </a:cubicBezTo>
                  <a:lnTo>
                    <a:pt x="0" y="39335"/>
                  </a:lnTo>
                  <a:cubicBezTo>
                    <a:pt x="0" y="17611"/>
                    <a:pt x="17611" y="0"/>
                    <a:pt x="39335" y="0"/>
                  </a:cubicBezTo>
                  <a:close/>
                </a:path>
              </a:pathLst>
            </a:custGeom>
            <a:blipFill>
              <a:blip r:embed="rId3"/>
              <a:stretch>
                <a:fillRect l="-3769" r="-3769"/>
              </a:stretch>
            </a:blipFill>
          </p:spPr>
        </p:sp>
      </p:grpSp>
      <p:sp>
        <p:nvSpPr>
          <p:cNvPr id="18" name="TextBox 18"/>
          <p:cNvSpPr txBox="1"/>
          <p:nvPr/>
        </p:nvSpPr>
        <p:spPr>
          <a:xfrm>
            <a:off x="2064020" y="1474763"/>
            <a:ext cx="7236003" cy="539751"/>
          </a:xfrm>
          <a:prstGeom prst="rect">
            <a:avLst/>
          </a:prstGeom>
        </p:spPr>
        <p:txBody>
          <a:bodyPr lIns="0" tIns="0" rIns="0" bIns="0" rtlCol="0" anchor="t">
            <a:spAutoFit/>
          </a:bodyPr>
          <a:lstStyle/>
          <a:p>
            <a:pPr algn="l">
              <a:lnSpc>
                <a:spcPts val="4000"/>
              </a:lnSpc>
            </a:pPr>
            <a:r>
              <a:rPr lang="en-US" sz="4000" b="1">
                <a:solidFill>
                  <a:srgbClr val="263744"/>
                </a:solidFill>
                <a:latin typeface="Inter Bold"/>
                <a:ea typeface="Inter Bold"/>
                <a:cs typeface="Inter Bold"/>
                <a:sym typeface="Inter Bold"/>
              </a:rPr>
              <a:t>ROW NUMBER()</a:t>
            </a:r>
          </a:p>
        </p:txBody>
      </p:sp>
      <p:sp>
        <p:nvSpPr>
          <p:cNvPr id="19" name="TextBox 19"/>
          <p:cNvSpPr txBox="1"/>
          <p:nvPr/>
        </p:nvSpPr>
        <p:spPr>
          <a:xfrm>
            <a:off x="16605771" y="9472209"/>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29</a:t>
            </a:r>
          </a:p>
        </p:txBody>
      </p:sp>
      <p:sp>
        <p:nvSpPr>
          <p:cNvPr id="20" name="TextBox 20"/>
          <p:cNvSpPr txBox="1"/>
          <p:nvPr/>
        </p:nvSpPr>
        <p:spPr>
          <a:xfrm>
            <a:off x="546751" y="381167"/>
            <a:ext cx="7742139" cy="718775"/>
          </a:xfrm>
          <a:prstGeom prst="rect">
            <a:avLst/>
          </a:prstGeom>
        </p:spPr>
        <p:txBody>
          <a:bodyPr lIns="0" tIns="0" rIns="0" bIns="0" rtlCol="0" anchor="t">
            <a:spAutoFit/>
          </a:bodyPr>
          <a:lstStyle/>
          <a:p>
            <a:pPr algn="l">
              <a:lnSpc>
                <a:spcPts val="5375"/>
              </a:lnSpc>
            </a:pPr>
            <a:r>
              <a:rPr lang="en-US" sz="5375" b="1">
                <a:solidFill>
                  <a:srgbClr val="FF914D"/>
                </a:solidFill>
                <a:latin typeface="Inter Bold"/>
                <a:ea typeface="Inter Bold"/>
                <a:cs typeface="Inter Bold"/>
                <a:sym typeface="Inter Bold"/>
              </a:rPr>
              <a:t>WINDOW FUNCTIONS</a:t>
            </a:r>
          </a:p>
        </p:txBody>
      </p:sp>
      <p:sp>
        <p:nvSpPr>
          <p:cNvPr id="21" name="TextBox 21"/>
          <p:cNvSpPr txBox="1"/>
          <p:nvPr/>
        </p:nvSpPr>
        <p:spPr>
          <a:xfrm>
            <a:off x="9300024" y="1680602"/>
            <a:ext cx="7236003" cy="539751"/>
          </a:xfrm>
          <a:prstGeom prst="rect">
            <a:avLst/>
          </a:prstGeom>
        </p:spPr>
        <p:txBody>
          <a:bodyPr lIns="0" tIns="0" rIns="0" bIns="0" rtlCol="0" anchor="t">
            <a:spAutoFit/>
          </a:bodyPr>
          <a:lstStyle/>
          <a:p>
            <a:pPr algn="l">
              <a:lnSpc>
                <a:spcPts val="4000"/>
              </a:lnSpc>
            </a:pPr>
            <a:r>
              <a:rPr lang="en-US" sz="4000" b="1">
                <a:solidFill>
                  <a:srgbClr val="263744"/>
                </a:solidFill>
                <a:latin typeface="Inter Bold"/>
                <a:ea typeface="Inter Bold"/>
                <a:cs typeface="Inter Bold"/>
                <a:sym typeface="Inter Bold"/>
              </a:rPr>
              <a:t>RANK/DENSE RANK()</a:t>
            </a:r>
          </a:p>
        </p:txBody>
      </p:sp>
      <p:sp>
        <p:nvSpPr>
          <p:cNvPr id="22" name="TextBox 22"/>
          <p:cNvSpPr txBox="1"/>
          <p:nvPr/>
        </p:nvSpPr>
        <p:spPr>
          <a:xfrm>
            <a:off x="743677" y="2376464"/>
            <a:ext cx="7946046" cy="794965"/>
          </a:xfrm>
          <a:prstGeom prst="rect">
            <a:avLst/>
          </a:prstGeom>
        </p:spPr>
        <p:txBody>
          <a:bodyPr lIns="0" tIns="0" rIns="0" bIns="0" rtlCol="0" anchor="t">
            <a:spAutoFit/>
          </a:bodyPr>
          <a:lstStyle/>
          <a:p>
            <a:pPr algn="l">
              <a:lnSpc>
                <a:spcPts val="3074"/>
              </a:lnSpc>
            </a:pPr>
            <a:r>
              <a:rPr lang="en-US" sz="3074" b="1">
                <a:solidFill>
                  <a:srgbClr val="263744"/>
                </a:solidFill>
                <a:latin typeface="Inter Bold"/>
                <a:ea typeface="Inter Bold"/>
                <a:cs typeface="Inter Bold"/>
                <a:sym typeface="Inter Bold"/>
              </a:rPr>
              <a:t>Q.Assign a unique row number to each passenger ordered by name</a:t>
            </a:r>
          </a:p>
        </p:txBody>
      </p:sp>
      <p:sp>
        <p:nvSpPr>
          <p:cNvPr id="23" name="TextBox 23"/>
          <p:cNvSpPr txBox="1"/>
          <p:nvPr/>
        </p:nvSpPr>
        <p:spPr>
          <a:xfrm>
            <a:off x="9144000" y="2376464"/>
            <a:ext cx="7320142" cy="417573"/>
          </a:xfrm>
          <a:prstGeom prst="rect">
            <a:avLst/>
          </a:prstGeom>
        </p:spPr>
        <p:txBody>
          <a:bodyPr lIns="0" tIns="0" rIns="0" bIns="0" rtlCol="0" anchor="t">
            <a:spAutoFit/>
          </a:bodyPr>
          <a:lstStyle/>
          <a:p>
            <a:pPr algn="l">
              <a:lnSpc>
                <a:spcPts val="3136"/>
              </a:lnSpc>
            </a:pPr>
            <a:r>
              <a:rPr lang="en-US" sz="3136" b="1">
                <a:solidFill>
                  <a:srgbClr val="263744"/>
                </a:solidFill>
                <a:latin typeface="Inter Bold"/>
                <a:ea typeface="Inter Bold"/>
                <a:cs typeface="Inter Bold"/>
                <a:sym typeface="Inter Bold"/>
              </a:rPr>
              <a:t>Q.Rank employees salary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15985854" y="8781148"/>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218702" y="4273195"/>
            <a:ext cx="8424053" cy="4746529"/>
          </a:xfrm>
          <a:custGeom>
            <a:avLst/>
            <a:gdLst/>
            <a:ahLst/>
            <a:cxnLst/>
            <a:rect l="l" t="t" r="r" b="b"/>
            <a:pathLst>
              <a:path w="8424053" h="4746529">
                <a:moveTo>
                  <a:pt x="0" y="0"/>
                </a:moveTo>
                <a:lnTo>
                  <a:pt x="8424054" y="0"/>
                </a:lnTo>
                <a:lnTo>
                  <a:pt x="8424054" y="4746529"/>
                </a:lnTo>
                <a:lnTo>
                  <a:pt x="0" y="4746529"/>
                </a:lnTo>
                <a:lnTo>
                  <a:pt x="0" y="0"/>
                </a:lnTo>
                <a:close/>
              </a:path>
            </a:pathLst>
          </a:custGeom>
          <a:blipFill>
            <a:blip r:embed="rId2"/>
            <a:stretch>
              <a:fillRect l="-2255" r="-31899"/>
            </a:stretch>
          </a:blipFill>
        </p:spPr>
      </p:sp>
      <p:sp>
        <p:nvSpPr>
          <p:cNvPr id="15" name="TextBox 15"/>
          <p:cNvSpPr txBox="1"/>
          <p:nvPr/>
        </p:nvSpPr>
        <p:spPr>
          <a:xfrm>
            <a:off x="3180763" y="437185"/>
            <a:ext cx="10209074" cy="860425"/>
          </a:xfrm>
          <a:prstGeom prst="rect">
            <a:avLst/>
          </a:prstGeom>
        </p:spPr>
        <p:txBody>
          <a:bodyPr lIns="0" tIns="0" rIns="0" bIns="0" rtlCol="0" anchor="t">
            <a:spAutoFit/>
          </a:bodyPr>
          <a:lstStyle/>
          <a:p>
            <a:pPr algn="l">
              <a:lnSpc>
                <a:spcPts val="6499"/>
              </a:lnSpc>
            </a:pPr>
            <a:r>
              <a:rPr lang="en-US" sz="6499" b="1">
                <a:solidFill>
                  <a:srgbClr val="000000"/>
                </a:solidFill>
                <a:latin typeface="Inter Bold"/>
                <a:ea typeface="Inter Bold"/>
                <a:cs typeface="Inter Bold"/>
                <a:sym typeface="Inter Bold"/>
              </a:rPr>
              <a:t> STRUCTURE OF TABLES</a:t>
            </a:r>
          </a:p>
        </p:txBody>
      </p:sp>
      <p:sp>
        <p:nvSpPr>
          <p:cNvPr id="16" name="TextBox 16"/>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03</a:t>
            </a:r>
          </a:p>
        </p:txBody>
      </p:sp>
      <p:sp>
        <p:nvSpPr>
          <p:cNvPr id="17" name="TextBox 17"/>
          <p:cNvSpPr txBox="1"/>
          <p:nvPr/>
        </p:nvSpPr>
        <p:spPr>
          <a:xfrm>
            <a:off x="769970" y="1356639"/>
            <a:ext cx="5244588" cy="1684317"/>
          </a:xfrm>
          <a:prstGeom prst="rect">
            <a:avLst/>
          </a:prstGeom>
        </p:spPr>
        <p:txBody>
          <a:bodyPr lIns="0" tIns="0" rIns="0" bIns="0" rtlCol="0" anchor="t">
            <a:spAutoFit/>
          </a:bodyPr>
          <a:lstStyle/>
          <a:p>
            <a:pPr algn="l">
              <a:lnSpc>
                <a:spcPts val="3390"/>
              </a:lnSpc>
            </a:pPr>
            <a:r>
              <a:rPr lang="en-US" sz="2422" b="1">
                <a:solidFill>
                  <a:srgbClr val="000000"/>
                </a:solidFill>
                <a:latin typeface="Poppins Semi-Bold"/>
                <a:ea typeface="Poppins Semi-Bold"/>
                <a:cs typeface="Poppins Semi-Bold"/>
                <a:sym typeface="Poppins Semi-Bold"/>
              </a:rPr>
              <a:t>Create database AirlineReservationSystem;</a:t>
            </a:r>
          </a:p>
          <a:p>
            <a:pPr algn="l">
              <a:lnSpc>
                <a:spcPts val="3390"/>
              </a:lnSpc>
            </a:pPr>
            <a:r>
              <a:rPr lang="en-US" sz="2422" b="1">
                <a:solidFill>
                  <a:srgbClr val="000000"/>
                </a:solidFill>
                <a:latin typeface="Poppins Semi-Bold"/>
                <a:ea typeface="Poppins Semi-Bold"/>
                <a:cs typeface="Poppins Semi-Bold"/>
                <a:sym typeface="Poppins Semi-Bold"/>
              </a:rPr>
              <a:t>USE AirlineReservationSystem;</a:t>
            </a:r>
          </a:p>
          <a:p>
            <a:pPr algn="l">
              <a:lnSpc>
                <a:spcPts val="3086"/>
              </a:lnSpc>
            </a:pPr>
            <a:endParaRPr lang="en-US" sz="2422" b="1">
              <a:solidFill>
                <a:srgbClr val="000000"/>
              </a:solidFill>
              <a:latin typeface="Poppins Semi-Bold"/>
              <a:ea typeface="Poppins Semi-Bold"/>
              <a:cs typeface="Poppins Semi-Bold"/>
              <a:sym typeface="Poppins Semi-Bold"/>
            </a:endParaRPr>
          </a:p>
        </p:txBody>
      </p:sp>
      <p:sp>
        <p:nvSpPr>
          <p:cNvPr id="18" name="TextBox 18"/>
          <p:cNvSpPr txBox="1"/>
          <p:nvPr/>
        </p:nvSpPr>
        <p:spPr>
          <a:xfrm>
            <a:off x="11019363" y="2756260"/>
            <a:ext cx="5603214" cy="5323698"/>
          </a:xfrm>
          <a:prstGeom prst="rect">
            <a:avLst/>
          </a:prstGeom>
        </p:spPr>
        <p:txBody>
          <a:bodyPr lIns="0" tIns="0" rIns="0" bIns="0" rtlCol="0" anchor="t">
            <a:spAutoFit/>
          </a:bodyPr>
          <a:lstStyle/>
          <a:p>
            <a:pPr algn="l">
              <a:lnSpc>
                <a:spcPts val="4242"/>
              </a:lnSpc>
            </a:pPr>
            <a:r>
              <a:rPr lang="en-US" sz="3030">
                <a:solidFill>
                  <a:srgbClr val="FF3131"/>
                </a:solidFill>
                <a:latin typeface="Archivo Black"/>
                <a:ea typeface="Archivo Black"/>
                <a:cs typeface="Archivo Black"/>
                <a:sym typeface="Archivo Black"/>
              </a:rPr>
              <a:t>1)AIRPORT TABLE</a:t>
            </a:r>
          </a:p>
          <a:p>
            <a:pPr algn="l">
              <a:lnSpc>
                <a:spcPts val="4242"/>
              </a:lnSpc>
            </a:pPr>
            <a:r>
              <a:rPr lang="en-US" sz="3030">
                <a:solidFill>
                  <a:srgbClr val="263744"/>
                </a:solidFill>
                <a:latin typeface="Fredoka"/>
                <a:ea typeface="Fredoka"/>
                <a:cs typeface="Fredoka"/>
                <a:sym typeface="Fredoka"/>
              </a:rPr>
              <a:t>-- Airports table</a:t>
            </a:r>
          </a:p>
          <a:p>
            <a:pPr algn="l">
              <a:lnSpc>
                <a:spcPts val="4242"/>
              </a:lnSpc>
            </a:pPr>
            <a:r>
              <a:rPr lang="en-US" sz="3030">
                <a:solidFill>
                  <a:srgbClr val="263744"/>
                </a:solidFill>
                <a:latin typeface="Fredoka"/>
                <a:ea typeface="Fredoka"/>
                <a:cs typeface="Fredoka"/>
                <a:sym typeface="Fredoka"/>
              </a:rPr>
              <a:t>CREATE TABLE Airports (</a:t>
            </a:r>
          </a:p>
          <a:p>
            <a:pPr algn="l">
              <a:lnSpc>
                <a:spcPts val="4242"/>
              </a:lnSpc>
            </a:pPr>
            <a:r>
              <a:rPr lang="en-US" sz="3030">
                <a:solidFill>
                  <a:srgbClr val="263744"/>
                </a:solidFill>
                <a:latin typeface="Fredoka"/>
                <a:ea typeface="Fredoka"/>
                <a:cs typeface="Fredoka"/>
                <a:sym typeface="Fredoka"/>
              </a:rPr>
              <a:t>   AirportID INT,</a:t>
            </a:r>
          </a:p>
          <a:p>
            <a:pPr algn="l">
              <a:lnSpc>
                <a:spcPts val="4242"/>
              </a:lnSpc>
            </a:pPr>
            <a:r>
              <a:rPr lang="en-US" sz="3030">
                <a:solidFill>
                  <a:srgbClr val="263744"/>
                </a:solidFill>
                <a:latin typeface="Fredoka"/>
                <a:ea typeface="Fredoka"/>
                <a:cs typeface="Fredoka"/>
                <a:sym typeface="Fredoka"/>
              </a:rPr>
              <a:t>   AirportName VARCHAR(100),</a:t>
            </a:r>
          </a:p>
          <a:p>
            <a:pPr algn="l">
              <a:lnSpc>
                <a:spcPts val="4242"/>
              </a:lnSpc>
            </a:pPr>
            <a:r>
              <a:rPr lang="en-US" sz="3030">
                <a:solidFill>
                  <a:srgbClr val="263744"/>
                </a:solidFill>
                <a:latin typeface="Fredoka"/>
                <a:ea typeface="Fredoka"/>
                <a:cs typeface="Fredoka"/>
                <a:sym typeface="Fredoka"/>
              </a:rPr>
              <a:t>   City VARCHAR(100),</a:t>
            </a:r>
          </a:p>
          <a:p>
            <a:pPr algn="l">
              <a:lnSpc>
                <a:spcPts val="4242"/>
              </a:lnSpc>
            </a:pPr>
            <a:r>
              <a:rPr lang="en-US" sz="3030">
                <a:solidFill>
                  <a:srgbClr val="263744"/>
                </a:solidFill>
                <a:latin typeface="Fredoka"/>
                <a:ea typeface="Fredoka"/>
                <a:cs typeface="Fredoka"/>
                <a:sym typeface="Fredoka"/>
              </a:rPr>
              <a:t>   Country VARCHAR(100)</a:t>
            </a:r>
          </a:p>
          <a:p>
            <a:pPr algn="l">
              <a:lnSpc>
                <a:spcPts val="4242"/>
              </a:lnSpc>
            </a:pPr>
            <a:r>
              <a:rPr lang="en-US" sz="3030">
                <a:solidFill>
                  <a:srgbClr val="263744"/>
                </a:solidFill>
                <a:latin typeface="Fredoka"/>
                <a:ea typeface="Fredoka"/>
                <a:cs typeface="Fredoka"/>
                <a:sym typeface="Fredoka"/>
              </a:rPr>
              <a:t>);</a:t>
            </a:r>
          </a:p>
          <a:p>
            <a:pPr algn="l">
              <a:lnSpc>
                <a:spcPts val="4242"/>
              </a:lnSpc>
            </a:pPr>
            <a:endParaRPr lang="en-US" sz="3030">
              <a:solidFill>
                <a:srgbClr val="263744"/>
              </a:solidFill>
              <a:latin typeface="Fredoka"/>
              <a:ea typeface="Fredoka"/>
              <a:cs typeface="Fredoka"/>
              <a:sym typeface="Fredok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7994" y="-2242824"/>
            <a:ext cx="5982858" cy="9747621"/>
            <a:chOff x="0" y="0"/>
            <a:chExt cx="1575732" cy="2567275"/>
          </a:xfrm>
        </p:grpSpPr>
        <p:sp>
          <p:nvSpPr>
            <p:cNvPr id="3" name="Freeform 3"/>
            <p:cNvSpPr/>
            <p:nvPr/>
          </p:nvSpPr>
          <p:spPr>
            <a:xfrm>
              <a:off x="0" y="0"/>
              <a:ext cx="1575732" cy="2567275"/>
            </a:xfrm>
            <a:custGeom>
              <a:avLst/>
              <a:gdLst/>
              <a:ahLst/>
              <a:cxnLst/>
              <a:rect l="l" t="t" r="r" b="b"/>
              <a:pathLst>
                <a:path w="1575732" h="2567275">
                  <a:moveTo>
                    <a:pt x="65995" y="0"/>
                  </a:moveTo>
                  <a:lnTo>
                    <a:pt x="1509737" y="0"/>
                  </a:lnTo>
                  <a:cubicBezTo>
                    <a:pt x="1527240" y="0"/>
                    <a:pt x="1544026" y="6953"/>
                    <a:pt x="1556403" y="19329"/>
                  </a:cubicBezTo>
                  <a:cubicBezTo>
                    <a:pt x="1568779" y="31706"/>
                    <a:pt x="1575732" y="48492"/>
                    <a:pt x="1575732" y="65995"/>
                  </a:cubicBezTo>
                  <a:lnTo>
                    <a:pt x="1575732" y="2501280"/>
                  </a:lnTo>
                  <a:cubicBezTo>
                    <a:pt x="1575732" y="2537728"/>
                    <a:pt x="1546185" y="2567275"/>
                    <a:pt x="1509737" y="2567275"/>
                  </a:cubicBezTo>
                  <a:lnTo>
                    <a:pt x="65995" y="2567275"/>
                  </a:lnTo>
                  <a:cubicBezTo>
                    <a:pt x="29547" y="2567275"/>
                    <a:pt x="0" y="2537728"/>
                    <a:pt x="0" y="2501280"/>
                  </a:cubicBezTo>
                  <a:lnTo>
                    <a:pt x="0" y="65995"/>
                  </a:lnTo>
                  <a:cubicBezTo>
                    <a:pt x="0" y="29547"/>
                    <a:pt x="29547" y="0"/>
                    <a:pt x="65995"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1575732" cy="26053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21246" y="3495346"/>
            <a:ext cx="10261326" cy="6226275"/>
            <a:chOff x="0" y="0"/>
            <a:chExt cx="1339550" cy="812800"/>
          </a:xfrm>
        </p:grpSpPr>
        <p:sp>
          <p:nvSpPr>
            <p:cNvPr id="6" name="Freeform 6"/>
            <p:cNvSpPr/>
            <p:nvPr/>
          </p:nvSpPr>
          <p:spPr>
            <a:xfrm>
              <a:off x="0" y="0"/>
              <a:ext cx="1339550" cy="812800"/>
            </a:xfrm>
            <a:custGeom>
              <a:avLst/>
              <a:gdLst/>
              <a:ahLst/>
              <a:cxnLst/>
              <a:rect l="l" t="t" r="r" b="b"/>
              <a:pathLst>
                <a:path w="1339550" h="812800">
                  <a:moveTo>
                    <a:pt x="30179" y="0"/>
                  </a:moveTo>
                  <a:lnTo>
                    <a:pt x="1309371" y="0"/>
                  </a:lnTo>
                  <a:cubicBezTo>
                    <a:pt x="1317375" y="0"/>
                    <a:pt x="1325051" y="3180"/>
                    <a:pt x="1330711" y="8839"/>
                  </a:cubicBezTo>
                  <a:cubicBezTo>
                    <a:pt x="1336370" y="14499"/>
                    <a:pt x="1339550" y="22175"/>
                    <a:pt x="1339550" y="30179"/>
                  </a:cubicBezTo>
                  <a:lnTo>
                    <a:pt x="1339550" y="782621"/>
                  </a:lnTo>
                  <a:cubicBezTo>
                    <a:pt x="1339550" y="799288"/>
                    <a:pt x="1326038" y="812800"/>
                    <a:pt x="1309371" y="812800"/>
                  </a:cubicBezTo>
                  <a:lnTo>
                    <a:pt x="30179" y="812800"/>
                  </a:lnTo>
                  <a:cubicBezTo>
                    <a:pt x="13512" y="812800"/>
                    <a:pt x="0" y="799288"/>
                    <a:pt x="0" y="782621"/>
                  </a:cubicBezTo>
                  <a:lnTo>
                    <a:pt x="0" y="30179"/>
                  </a:lnTo>
                  <a:cubicBezTo>
                    <a:pt x="0" y="13512"/>
                    <a:pt x="13512" y="0"/>
                    <a:pt x="30179" y="0"/>
                  </a:cubicBezTo>
                  <a:close/>
                </a:path>
              </a:pathLst>
            </a:custGeom>
            <a:blipFill>
              <a:blip r:embed="rId2"/>
              <a:stretch>
                <a:fillRect t="-163" b="-163"/>
              </a:stretch>
            </a:blipFill>
          </p:spPr>
        </p:sp>
      </p:grpSp>
      <p:grpSp>
        <p:nvGrpSpPr>
          <p:cNvPr id="7" name="Group 7"/>
          <p:cNvGrpSpPr/>
          <p:nvPr/>
        </p:nvGrpSpPr>
        <p:grpSpPr>
          <a:xfrm>
            <a:off x="17259300" y="2030362"/>
            <a:ext cx="2092393" cy="6226275"/>
            <a:chOff x="0" y="0"/>
            <a:chExt cx="551083" cy="1639842"/>
          </a:xfrm>
        </p:grpSpPr>
        <p:sp>
          <p:nvSpPr>
            <p:cNvPr id="8" name="Freeform 8"/>
            <p:cNvSpPr/>
            <p:nvPr/>
          </p:nvSpPr>
          <p:spPr>
            <a:xfrm>
              <a:off x="0" y="0"/>
              <a:ext cx="551083" cy="1639842"/>
            </a:xfrm>
            <a:custGeom>
              <a:avLst/>
              <a:gdLst/>
              <a:ahLst/>
              <a:cxnLst/>
              <a:rect l="l" t="t" r="r" b="b"/>
              <a:pathLst>
                <a:path w="551083" h="1639842">
                  <a:moveTo>
                    <a:pt x="188702" y="0"/>
                  </a:moveTo>
                  <a:lnTo>
                    <a:pt x="362381" y="0"/>
                  </a:lnTo>
                  <a:cubicBezTo>
                    <a:pt x="466598" y="0"/>
                    <a:pt x="551083" y="84485"/>
                    <a:pt x="551083" y="188702"/>
                  </a:cubicBezTo>
                  <a:lnTo>
                    <a:pt x="551083" y="1451140"/>
                  </a:lnTo>
                  <a:cubicBezTo>
                    <a:pt x="551083" y="1555357"/>
                    <a:pt x="466598" y="1639842"/>
                    <a:pt x="362381" y="1639842"/>
                  </a:cubicBezTo>
                  <a:lnTo>
                    <a:pt x="188702" y="1639842"/>
                  </a:lnTo>
                  <a:cubicBezTo>
                    <a:pt x="84485" y="1639842"/>
                    <a:pt x="0" y="1555357"/>
                    <a:pt x="0" y="1451140"/>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9" name="TextBox 9"/>
            <p:cNvSpPr txBox="1"/>
            <p:nvPr/>
          </p:nvSpPr>
          <p:spPr>
            <a:xfrm>
              <a:off x="0" y="-38100"/>
              <a:ext cx="551083" cy="1677942"/>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6626823" y="1297609"/>
            <a:ext cx="632477" cy="0"/>
          </a:xfrm>
          <a:prstGeom prst="line">
            <a:avLst/>
          </a:prstGeom>
          <a:ln w="38100" cap="flat">
            <a:solidFill>
              <a:srgbClr val="263744"/>
            </a:solidFill>
            <a:prstDash val="solid"/>
            <a:headEnd type="none" w="sm" len="sm"/>
            <a:tailEnd type="none" w="sm" len="sm"/>
          </a:ln>
        </p:spPr>
      </p:sp>
      <p:sp>
        <p:nvSpPr>
          <p:cNvPr id="11" name="AutoShape 11"/>
          <p:cNvSpPr/>
          <p:nvPr/>
        </p:nvSpPr>
        <p:spPr>
          <a:xfrm>
            <a:off x="16626823" y="1483471"/>
            <a:ext cx="632477" cy="0"/>
          </a:xfrm>
          <a:prstGeom prst="line">
            <a:avLst/>
          </a:prstGeom>
          <a:ln w="38100" cap="flat">
            <a:solidFill>
              <a:srgbClr val="263744"/>
            </a:solidFill>
            <a:prstDash val="solid"/>
            <a:headEnd type="none" w="sm" len="sm"/>
            <a:tailEnd type="none" w="sm" len="sm"/>
          </a:ln>
        </p:spPr>
      </p:sp>
      <p:sp>
        <p:nvSpPr>
          <p:cNvPr id="12" name="AutoShape 12"/>
          <p:cNvSpPr/>
          <p:nvPr/>
        </p:nvSpPr>
        <p:spPr>
          <a:xfrm>
            <a:off x="16626823" y="1099942"/>
            <a:ext cx="632477" cy="0"/>
          </a:xfrm>
          <a:prstGeom prst="line">
            <a:avLst/>
          </a:prstGeom>
          <a:ln w="38100" cap="flat">
            <a:solidFill>
              <a:srgbClr val="263744"/>
            </a:solidFill>
            <a:prstDash val="solid"/>
            <a:headEnd type="none" w="sm" len="sm"/>
            <a:tailEnd type="none" w="sm" len="sm"/>
          </a:ln>
        </p:spPr>
      </p:sp>
      <p:grpSp>
        <p:nvGrpSpPr>
          <p:cNvPr id="13" name="Group 13"/>
          <p:cNvGrpSpPr/>
          <p:nvPr/>
        </p:nvGrpSpPr>
        <p:grpSpPr>
          <a:xfrm>
            <a:off x="15985854" y="8781148"/>
            <a:ext cx="1273446" cy="477152"/>
            <a:chOff x="0" y="0"/>
            <a:chExt cx="1084619" cy="406400"/>
          </a:xfrm>
        </p:grpSpPr>
        <p:sp>
          <p:nvSpPr>
            <p:cNvPr id="14" name="Freeform 14"/>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5" name="TextBox 15"/>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5200356" y="1183309"/>
            <a:ext cx="7037524" cy="684531"/>
          </a:xfrm>
          <a:prstGeom prst="rect">
            <a:avLst/>
          </a:prstGeom>
        </p:spPr>
        <p:txBody>
          <a:bodyPr lIns="0" tIns="0" rIns="0" bIns="0" rtlCol="0" anchor="t">
            <a:spAutoFit/>
          </a:bodyPr>
          <a:lstStyle/>
          <a:p>
            <a:pPr algn="l">
              <a:lnSpc>
                <a:spcPts val="5319"/>
              </a:lnSpc>
            </a:pPr>
            <a:r>
              <a:rPr lang="en-US" sz="3799" b="1">
                <a:solidFill>
                  <a:srgbClr val="000000"/>
                </a:solidFill>
                <a:latin typeface="Poppins Bold"/>
                <a:ea typeface="Poppins Bold"/>
                <a:cs typeface="Poppins Bold"/>
                <a:sym typeface="Poppins Bold"/>
              </a:rPr>
              <a:t>NTILE()</a:t>
            </a:r>
          </a:p>
        </p:txBody>
      </p:sp>
      <p:sp>
        <p:nvSpPr>
          <p:cNvPr id="17" name="TextBox 17"/>
          <p:cNvSpPr txBox="1"/>
          <p:nvPr/>
        </p:nvSpPr>
        <p:spPr>
          <a:xfrm>
            <a:off x="9637919" y="2134540"/>
            <a:ext cx="7551637" cy="1031241"/>
          </a:xfrm>
          <a:prstGeom prst="rect">
            <a:avLst/>
          </a:prstGeom>
        </p:spPr>
        <p:txBody>
          <a:bodyPr lIns="0" tIns="0" rIns="0" bIns="0" rtlCol="0" anchor="t">
            <a:spAutoFit/>
          </a:bodyPr>
          <a:lstStyle/>
          <a:p>
            <a:pPr algn="l">
              <a:lnSpc>
                <a:spcPts val="4059"/>
              </a:lnSpc>
            </a:pPr>
            <a:r>
              <a:rPr lang="en-US" sz="2899" b="1">
                <a:solidFill>
                  <a:srgbClr val="000000"/>
                </a:solidFill>
                <a:latin typeface="Poppins Bold"/>
                <a:ea typeface="Poppins Bold"/>
                <a:cs typeface="Poppins Bold"/>
                <a:sym typeface="Poppins Bold"/>
              </a:rPr>
              <a:t>Q. Divide employees into 4 salary groups(quartiles)</a:t>
            </a:r>
          </a:p>
        </p:txBody>
      </p:sp>
      <p:sp>
        <p:nvSpPr>
          <p:cNvPr id="18" name="TextBox 18"/>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30</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15353377" y="9753600"/>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0" y="3688624"/>
            <a:ext cx="8956945" cy="6435638"/>
            <a:chOff x="0" y="0"/>
            <a:chExt cx="1218580" cy="875560"/>
          </a:xfrm>
        </p:grpSpPr>
        <p:sp>
          <p:nvSpPr>
            <p:cNvPr id="15" name="Freeform 15"/>
            <p:cNvSpPr/>
            <p:nvPr/>
          </p:nvSpPr>
          <p:spPr>
            <a:xfrm>
              <a:off x="0" y="0"/>
              <a:ext cx="1218580" cy="875560"/>
            </a:xfrm>
            <a:custGeom>
              <a:avLst/>
              <a:gdLst/>
              <a:ahLst/>
              <a:cxnLst/>
              <a:rect l="l" t="t" r="r" b="b"/>
              <a:pathLst>
                <a:path w="1218580" h="875560">
                  <a:moveTo>
                    <a:pt x="34574" y="0"/>
                  </a:moveTo>
                  <a:lnTo>
                    <a:pt x="1184006" y="0"/>
                  </a:lnTo>
                  <a:cubicBezTo>
                    <a:pt x="1203101" y="0"/>
                    <a:pt x="1218580" y="15479"/>
                    <a:pt x="1218580" y="34574"/>
                  </a:cubicBezTo>
                  <a:lnTo>
                    <a:pt x="1218580" y="840986"/>
                  </a:lnTo>
                  <a:cubicBezTo>
                    <a:pt x="1218580" y="850155"/>
                    <a:pt x="1214938" y="858950"/>
                    <a:pt x="1208454" y="865433"/>
                  </a:cubicBezTo>
                  <a:cubicBezTo>
                    <a:pt x="1201970" y="871917"/>
                    <a:pt x="1193176" y="875560"/>
                    <a:pt x="1184006" y="875560"/>
                  </a:cubicBezTo>
                  <a:lnTo>
                    <a:pt x="34574" y="875560"/>
                  </a:lnTo>
                  <a:cubicBezTo>
                    <a:pt x="15479" y="875560"/>
                    <a:pt x="0" y="860081"/>
                    <a:pt x="0" y="840986"/>
                  </a:cubicBezTo>
                  <a:lnTo>
                    <a:pt x="0" y="34574"/>
                  </a:lnTo>
                  <a:cubicBezTo>
                    <a:pt x="0" y="15479"/>
                    <a:pt x="15479" y="0"/>
                    <a:pt x="34574" y="0"/>
                  </a:cubicBezTo>
                  <a:close/>
                </a:path>
              </a:pathLst>
            </a:custGeom>
            <a:blipFill>
              <a:blip r:embed="rId2"/>
              <a:stretch>
                <a:fillRect l="-7137" r="-7137"/>
              </a:stretch>
            </a:blipFill>
          </p:spPr>
        </p:sp>
      </p:grpSp>
      <p:grpSp>
        <p:nvGrpSpPr>
          <p:cNvPr id="16" name="Group 16"/>
          <p:cNvGrpSpPr/>
          <p:nvPr/>
        </p:nvGrpSpPr>
        <p:grpSpPr>
          <a:xfrm>
            <a:off x="9144000" y="3794162"/>
            <a:ext cx="9144000" cy="5956041"/>
            <a:chOff x="0" y="0"/>
            <a:chExt cx="1170400" cy="762352"/>
          </a:xfrm>
        </p:grpSpPr>
        <p:sp>
          <p:nvSpPr>
            <p:cNvPr id="17" name="Freeform 17"/>
            <p:cNvSpPr/>
            <p:nvPr/>
          </p:nvSpPr>
          <p:spPr>
            <a:xfrm>
              <a:off x="0" y="0"/>
              <a:ext cx="1170400" cy="762352"/>
            </a:xfrm>
            <a:custGeom>
              <a:avLst/>
              <a:gdLst/>
              <a:ahLst/>
              <a:cxnLst/>
              <a:rect l="l" t="t" r="r" b="b"/>
              <a:pathLst>
                <a:path w="1170400" h="762352">
                  <a:moveTo>
                    <a:pt x="33867" y="0"/>
                  </a:moveTo>
                  <a:lnTo>
                    <a:pt x="1136533" y="0"/>
                  </a:lnTo>
                  <a:cubicBezTo>
                    <a:pt x="1155237" y="0"/>
                    <a:pt x="1170400" y="15163"/>
                    <a:pt x="1170400" y="33867"/>
                  </a:cubicBezTo>
                  <a:lnTo>
                    <a:pt x="1170400" y="728485"/>
                  </a:lnTo>
                  <a:cubicBezTo>
                    <a:pt x="1170400" y="747190"/>
                    <a:pt x="1155237" y="762352"/>
                    <a:pt x="1136533" y="762352"/>
                  </a:cubicBezTo>
                  <a:lnTo>
                    <a:pt x="33867" y="762352"/>
                  </a:lnTo>
                  <a:cubicBezTo>
                    <a:pt x="15163" y="762352"/>
                    <a:pt x="0" y="747190"/>
                    <a:pt x="0" y="728485"/>
                  </a:cubicBezTo>
                  <a:lnTo>
                    <a:pt x="0" y="33867"/>
                  </a:lnTo>
                  <a:cubicBezTo>
                    <a:pt x="0" y="15163"/>
                    <a:pt x="15163" y="0"/>
                    <a:pt x="33867" y="0"/>
                  </a:cubicBezTo>
                  <a:close/>
                </a:path>
              </a:pathLst>
            </a:custGeom>
            <a:blipFill>
              <a:blip r:embed="rId3"/>
              <a:stretch>
                <a:fillRect l="-4393" r="-4393"/>
              </a:stretch>
            </a:blipFill>
          </p:spPr>
        </p:sp>
      </p:grpSp>
      <p:sp>
        <p:nvSpPr>
          <p:cNvPr id="18" name="TextBox 18"/>
          <p:cNvSpPr txBox="1"/>
          <p:nvPr/>
        </p:nvSpPr>
        <p:spPr>
          <a:xfrm>
            <a:off x="2064020" y="1474763"/>
            <a:ext cx="7236003" cy="539751"/>
          </a:xfrm>
          <a:prstGeom prst="rect">
            <a:avLst/>
          </a:prstGeom>
        </p:spPr>
        <p:txBody>
          <a:bodyPr lIns="0" tIns="0" rIns="0" bIns="0" rtlCol="0" anchor="t">
            <a:spAutoFit/>
          </a:bodyPr>
          <a:lstStyle/>
          <a:p>
            <a:pPr algn="l">
              <a:lnSpc>
                <a:spcPts val="4000"/>
              </a:lnSpc>
            </a:pPr>
            <a:r>
              <a:rPr lang="en-US" sz="4000" b="1">
                <a:solidFill>
                  <a:srgbClr val="263744"/>
                </a:solidFill>
                <a:latin typeface="Inter Bold"/>
                <a:ea typeface="Inter Bold"/>
                <a:cs typeface="Inter Bold"/>
                <a:sym typeface="Inter Bold"/>
              </a:rPr>
              <a:t>SCALAR SUBQUERY</a:t>
            </a:r>
          </a:p>
        </p:txBody>
      </p:sp>
      <p:sp>
        <p:nvSpPr>
          <p:cNvPr id="19" name="TextBox 19"/>
          <p:cNvSpPr txBox="1"/>
          <p:nvPr/>
        </p:nvSpPr>
        <p:spPr>
          <a:xfrm>
            <a:off x="15402068" y="9846319"/>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31</a:t>
            </a:r>
          </a:p>
        </p:txBody>
      </p:sp>
      <p:sp>
        <p:nvSpPr>
          <p:cNvPr id="20" name="TextBox 20"/>
          <p:cNvSpPr txBox="1"/>
          <p:nvPr/>
        </p:nvSpPr>
        <p:spPr>
          <a:xfrm>
            <a:off x="546751" y="381167"/>
            <a:ext cx="7742139" cy="718775"/>
          </a:xfrm>
          <a:prstGeom prst="rect">
            <a:avLst/>
          </a:prstGeom>
        </p:spPr>
        <p:txBody>
          <a:bodyPr lIns="0" tIns="0" rIns="0" bIns="0" rtlCol="0" anchor="t">
            <a:spAutoFit/>
          </a:bodyPr>
          <a:lstStyle/>
          <a:p>
            <a:pPr algn="l">
              <a:lnSpc>
                <a:spcPts val="5375"/>
              </a:lnSpc>
            </a:pPr>
            <a:r>
              <a:rPr lang="en-US" sz="5375" b="1">
                <a:solidFill>
                  <a:srgbClr val="FF914D"/>
                </a:solidFill>
                <a:latin typeface="Inter Bold"/>
                <a:ea typeface="Inter Bold"/>
                <a:cs typeface="Inter Bold"/>
                <a:sym typeface="Inter Bold"/>
              </a:rPr>
              <a:t>SUBQUERIES</a:t>
            </a:r>
          </a:p>
        </p:txBody>
      </p:sp>
      <p:sp>
        <p:nvSpPr>
          <p:cNvPr id="21" name="TextBox 21"/>
          <p:cNvSpPr txBox="1"/>
          <p:nvPr/>
        </p:nvSpPr>
        <p:spPr>
          <a:xfrm>
            <a:off x="9300024" y="1680602"/>
            <a:ext cx="7236003" cy="539751"/>
          </a:xfrm>
          <a:prstGeom prst="rect">
            <a:avLst/>
          </a:prstGeom>
        </p:spPr>
        <p:txBody>
          <a:bodyPr lIns="0" tIns="0" rIns="0" bIns="0" rtlCol="0" anchor="t">
            <a:spAutoFit/>
          </a:bodyPr>
          <a:lstStyle/>
          <a:p>
            <a:pPr algn="l">
              <a:lnSpc>
                <a:spcPts val="4000"/>
              </a:lnSpc>
            </a:pPr>
            <a:r>
              <a:rPr lang="en-US" sz="4000" b="1">
                <a:solidFill>
                  <a:srgbClr val="263744"/>
                </a:solidFill>
                <a:latin typeface="Inter Bold"/>
                <a:ea typeface="Inter Bold"/>
                <a:cs typeface="Inter Bold"/>
                <a:sym typeface="Inter Bold"/>
              </a:rPr>
              <a:t>IN SUBQUERY</a:t>
            </a:r>
          </a:p>
        </p:txBody>
      </p:sp>
      <p:sp>
        <p:nvSpPr>
          <p:cNvPr id="22" name="TextBox 22"/>
          <p:cNvSpPr txBox="1"/>
          <p:nvPr/>
        </p:nvSpPr>
        <p:spPr>
          <a:xfrm>
            <a:off x="743677" y="2376464"/>
            <a:ext cx="7946046" cy="794965"/>
          </a:xfrm>
          <a:prstGeom prst="rect">
            <a:avLst/>
          </a:prstGeom>
        </p:spPr>
        <p:txBody>
          <a:bodyPr lIns="0" tIns="0" rIns="0" bIns="0" rtlCol="0" anchor="t">
            <a:spAutoFit/>
          </a:bodyPr>
          <a:lstStyle/>
          <a:p>
            <a:pPr algn="l">
              <a:lnSpc>
                <a:spcPts val="3074"/>
              </a:lnSpc>
            </a:pPr>
            <a:r>
              <a:rPr lang="en-US" sz="3074" b="1">
                <a:solidFill>
                  <a:srgbClr val="263744"/>
                </a:solidFill>
                <a:latin typeface="Inter Bold"/>
                <a:ea typeface="Inter Bold"/>
                <a:cs typeface="Inter Bold"/>
                <a:sym typeface="Inter Bold"/>
              </a:rPr>
              <a:t>Q. Find avg salary of employee at their baseAirport</a:t>
            </a:r>
          </a:p>
        </p:txBody>
      </p:sp>
      <p:sp>
        <p:nvSpPr>
          <p:cNvPr id="23" name="TextBox 23"/>
          <p:cNvSpPr txBox="1"/>
          <p:nvPr/>
        </p:nvSpPr>
        <p:spPr>
          <a:xfrm>
            <a:off x="8956945" y="2376464"/>
            <a:ext cx="7507197" cy="812639"/>
          </a:xfrm>
          <a:prstGeom prst="rect">
            <a:avLst/>
          </a:prstGeom>
        </p:spPr>
        <p:txBody>
          <a:bodyPr lIns="0" tIns="0" rIns="0" bIns="0" rtlCol="0" anchor="t">
            <a:spAutoFit/>
          </a:bodyPr>
          <a:lstStyle/>
          <a:p>
            <a:pPr algn="l">
              <a:lnSpc>
                <a:spcPts val="3136"/>
              </a:lnSpc>
            </a:pPr>
            <a:r>
              <a:rPr lang="en-US" sz="3136" b="1">
                <a:solidFill>
                  <a:srgbClr val="263744"/>
                </a:solidFill>
                <a:latin typeface="Inter Bold"/>
                <a:ea typeface="Inter Bold"/>
                <a:cs typeface="Inter Bold"/>
                <a:sym typeface="Inter Bold"/>
              </a:rPr>
              <a:t>Q. Find passengers who have made at least one reservation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7994" y="-2242824"/>
            <a:ext cx="5982858" cy="9747621"/>
            <a:chOff x="0" y="0"/>
            <a:chExt cx="1575732" cy="2567275"/>
          </a:xfrm>
        </p:grpSpPr>
        <p:sp>
          <p:nvSpPr>
            <p:cNvPr id="3" name="Freeform 3"/>
            <p:cNvSpPr/>
            <p:nvPr/>
          </p:nvSpPr>
          <p:spPr>
            <a:xfrm>
              <a:off x="0" y="0"/>
              <a:ext cx="1575732" cy="2567275"/>
            </a:xfrm>
            <a:custGeom>
              <a:avLst/>
              <a:gdLst/>
              <a:ahLst/>
              <a:cxnLst/>
              <a:rect l="l" t="t" r="r" b="b"/>
              <a:pathLst>
                <a:path w="1575732" h="2567275">
                  <a:moveTo>
                    <a:pt x="65995" y="0"/>
                  </a:moveTo>
                  <a:lnTo>
                    <a:pt x="1509737" y="0"/>
                  </a:lnTo>
                  <a:cubicBezTo>
                    <a:pt x="1527240" y="0"/>
                    <a:pt x="1544026" y="6953"/>
                    <a:pt x="1556403" y="19329"/>
                  </a:cubicBezTo>
                  <a:cubicBezTo>
                    <a:pt x="1568779" y="31706"/>
                    <a:pt x="1575732" y="48492"/>
                    <a:pt x="1575732" y="65995"/>
                  </a:cubicBezTo>
                  <a:lnTo>
                    <a:pt x="1575732" y="2501280"/>
                  </a:lnTo>
                  <a:cubicBezTo>
                    <a:pt x="1575732" y="2537728"/>
                    <a:pt x="1546185" y="2567275"/>
                    <a:pt x="1509737" y="2567275"/>
                  </a:cubicBezTo>
                  <a:lnTo>
                    <a:pt x="65995" y="2567275"/>
                  </a:lnTo>
                  <a:cubicBezTo>
                    <a:pt x="29547" y="2567275"/>
                    <a:pt x="0" y="2537728"/>
                    <a:pt x="0" y="2501280"/>
                  </a:cubicBezTo>
                  <a:lnTo>
                    <a:pt x="0" y="65995"/>
                  </a:lnTo>
                  <a:cubicBezTo>
                    <a:pt x="0" y="29547"/>
                    <a:pt x="29547" y="0"/>
                    <a:pt x="65995"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1575732" cy="26053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421246" y="2819511"/>
            <a:ext cx="10992492" cy="7474285"/>
            <a:chOff x="0" y="0"/>
            <a:chExt cx="1434999" cy="975720"/>
          </a:xfrm>
        </p:grpSpPr>
        <p:sp>
          <p:nvSpPr>
            <p:cNvPr id="6" name="Freeform 6"/>
            <p:cNvSpPr/>
            <p:nvPr/>
          </p:nvSpPr>
          <p:spPr>
            <a:xfrm>
              <a:off x="0" y="0"/>
              <a:ext cx="1434999" cy="975720"/>
            </a:xfrm>
            <a:custGeom>
              <a:avLst/>
              <a:gdLst/>
              <a:ahLst/>
              <a:cxnLst/>
              <a:rect l="l" t="t" r="r" b="b"/>
              <a:pathLst>
                <a:path w="1434999" h="975720">
                  <a:moveTo>
                    <a:pt x="28172" y="0"/>
                  </a:moveTo>
                  <a:lnTo>
                    <a:pt x="1406827" y="0"/>
                  </a:lnTo>
                  <a:cubicBezTo>
                    <a:pt x="1422386" y="0"/>
                    <a:pt x="1434999" y="12613"/>
                    <a:pt x="1434999" y="28172"/>
                  </a:cubicBezTo>
                  <a:lnTo>
                    <a:pt x="1434999" y="947548"/>
                  </a:lnTo>
                  <a:cubicBezTo>
                    <a:pt x="1434999" y="955020"/>
                    <a:pt x="1432031" y="962185"/>
                    <a:pt x="1426748" y="967468"/>
                  </a:cubicBezTo>
                  <a:cubicBezTo>
                    <a:pt x="1421464" y="972752"/>
                    <a:pt x="1414299" y="975720"/>
                    <a:pt x="1406827" y="975720"/>
                  </a:cubicBezTo>
                  <a:lnTo>
                    <a:pt x="28172" y="975720"/>
                  </a:lnTo>
                  <a:cubicBezTo>
                    <a:pt x="20700" y="975720"/>
                    <a:pt x="13535" y="972752"/>
                    <a:pt x="8251" y="967468"/>
                  </a:cubicBezTo>
                  <a:cubicBezTo>
                    <a:pt x="2968" y="962185"/>
                    <a:pt x="0" y="955020"/>
                    <a:pt x="0" y="947548"/>
                  </a:cubicBezTo>
                  <a:lnTo>
                    <a:pt x="0" y="28172"/>
                  </a:lnTo>
                  <a:cubicBezTo>
                    <a:pt x="0" y="20700"/>
                    <a:pt x="2968" y="13535"/>
                    <a:pt x="8251" y="8251"/>
                  </a:cubicBezTo>
                  <a:cubicBezTo>
                    <a:pt x="13535" y="2968"/>
                    <a:pt x="20700" y="0"/>
                    <a:pt x="28172" y="0"/>
                  </a:cubicBezTo>
                  <a:close/>
                </a:path>
              </a:pathLst>
            </a:custGeom>
            <a:blipFill>
              <a:blip r:embed="rId2"/>
              <a:stretch>
                <a:fillRect t="-4048" b="-4048"/>
              </a:stretch>
            </a:blipFill>
          </p:spPr>
        </p:sp>
      </p:grpSp>
      <p:grpSp>
        <p:nvGrpSpPr>
          <p:cNvPr id="7" name="Group 7"/>
          <p:cNvGrpSpPr/>
          <p:nvPr/>
        </p:nvGrpSpPr>
        <p:grpSpPr>
          <a:xfrm>
            <a:off x="17259300" y="2030362"/>
            <a:ext cx="2092393" cy="6226275"/>
            <a:chOff x="0" y="0"/>
            <a:chExt cx="551083" cy="1639842"/>
          </a:xfrm>
        </p:grpSpPr>
        <p:sp>
          <p:nvSpPr>
            <p:cNvPr id="8" name="Freeform 8"/>
            <p:cNvSpPr/>
            <p:nvPr/>
          </p:nvSpPr>
          <p:spPr>
            <a:xfrm>
              <a:off x="0" y="0"/>
              <a:ext cx="551083" cy="1639842"/>
            </a:xfrm>
            <a:custGeom>
              <a:avLst/>
              <a:gdLst/>
              <a:ahLst/>
              <a:cxnLst/>
              <a:rect l="l" t="t" r="r" b="b"/>
              <a:pathLst>
                <a:path w="551083" h="1639842">
                  <a:moveTo>
                    <a:pt x="188702" y="0"/>
                  </a:moveTo>
                  <a:lnTo>
                    <a:pt x="362381" y="0"/>
                  </a:lnTo>
                  <a:cubicBezTo>
                    <a:pt x="466598" y="0"/>
                    <a:pt x="551083" y="84485"/>
                    <a:pt x="551083" y="188702"/>
                  </a:cubicBezTo>
                  <a:lnTo>
                    <a:pt x="551083" y="1451140"/>
                  </a:lnTo>
                  <a:cubicBezTo>
                    <a:pt x="551083" y="1555357"/>
                    <a:pt x="466598" y="1639842"/>
                    <a:pt x="362381" y="1639842"/>
                  </a:cubicBezTo>
                  <a:lnTo>
                    <a:pt x="188702" y="1639842"/>
                  </a:lnTo>
                  <a:cubicBezTo>
                    <a:pt x="84485" y="1639842"/>
                    <a:pt x="0" y="1555357"/>
                    <a:pt x="0" y="1451140"/>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9" name="TextBox 9"/>
            <p:cNvSpPr txBox="1"/>
            <p:nvPr/>
          </p:nvSpPr>
          <p:spPr>
            <a:xfrm>
              <a:off x="0" y="-38100"/>
              <a:ext cx="551083" cy="1677942"/>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6626823" y="1297609"/>
            <a:ext cx="632477" cy="0"/>
          </a:xfrm>
          <a:prstGeom prst="line">
            <a:avLst/>
          </a:prstGeom>
          <a:ln w="38100" cap="flat">
            <a:solidFill>
              <a:srgbClr val="263744"/>
            </a:solidFill>
            <a:prstDash val="solid"/>
            <a:headEnd type="none" w="sm" len="sm"/>
            <a:tailEnd type="none" w="sm" len="sm"/>
          </a:ln>
        </p:spPr>
      </p:sp>
      <p:sp>
        <p:nvSpPr>
          <p:cNvPr id="11" name="AutoShape 11"/>
          <p:cNvSpPr/>
          <p:nvPr/>
        </p:nvSpPr>
        <p:spPr>
          <a:xfrm>
            <a:off x="16626823" y="1483471"/>
            <a:ext cx="632477" cy="0"/>
          </a:xfrm>
          <a:prstGeom prst="line">
            <a:avLst/>
          </a:prstGeom>
          <a:ln w="38100" cap="flat">
            <a:solidFill>
              <a:srgbClr val="263744"/>
            </a:solidFill>
            <a:prstDash val="solid"/>
            <a:headEnd type="none" w="sm" len="sm"/>
            <a:tailEnd type="none" w="sm" len="sm"/>
          </a:ln>
        </p:spPr>
      </p:sp>
      <p:sp>
        <p:nvSpPr>
          <p:cNvPr id="12" name="AutoShape 12"/>
          <p:cNvSpPr/>
          <p:nvPr/>
        </p:nvSpPr>
        <p:spPr>
          <a:xfrm>
            <a:off x="16626823" y="1099942"/>
            <a:ext cx="632477" cy="0"/>
          </a:xfrm>
          <a:prstGeom prst="line">
            <a:avLst/>
          </a:prstGeom>
          <a:ln w="38100" cap="flat">
            <a:solidFill>
              <a:srgbClr val="263744"/>
            </a:solidFill>
            <a:prstDash val="solid"/>
            <a:headEnd type="none" w="sm" len="sm"/>
            <a:tailEnd type="none" w="sm" len="sm"/>
          </a:ln>
        </p:spPr>
      </p:sp>
      <p:grpSp>
        <p:nvGrpSpPr>
          <p:cNvPr id="13" name="Group 13"/>
          <p:cNvGrpSpPr/>
          <p:nvPr/>
        </p:nvGrpSpPr>
        <p:grpSpPr>
          <a:xfrm>
            <a:off x="15985854" y="8781148"/>
            <a:ext cx="1273446" cy="477152"/>
            <a:chOff x="0" y="0"/>
            <a:chExt cx="1084619" cy="406400"/>
          </a:xfrm>
        </p:grpSpPr>
        <p:sp>
          <p:nvSpPr>
            <p:cNvPr id="14" name="Freeform 14"/>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5" name="TextBox 15"/>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5200356" y="1183309"/>
            <a:ext cx="7037524" cy="684531"/>
          </a:xfrm>
          <a:prstGeom prst="rect">
            <a:avLst/>
          </a:prstGeom>
        </p:spPr>
        <p:txBody>
          <a:bodyPr lIns="0" tIns="0" rIns="0" bIns="0" rtlCol="0" anchor="t">
            <a:spAutoFit/>
          </a:bodyPr>
          <a:lstStyle/>
          <a:p>
            <a:pPr algn="l">
              <a:lnSpc>
                <a:spcPts val="5319"/>
              </a:lnSpc>
            </a:pPr>
            <a:r>
              <a:rPr lang="en-US" sz="3799" b="1">
                <a:solidFill>
                  <a:srgbClr val="000000"/>
                </a:solidFill>
                <a:latin typeface="Poppins Bold"/>
                <a:ea typeface="Poppins Bold"/>
                <a:cs typeface="Poppins Bold"/>
                <a:sym typeface="Poppins Bold"/>
              </a:rPr>
              <a:t>EXISTS SUBQUERY</a:t>
            </a:r>
          </a:p>
        </p:txBody>
      </p:sp>
      <p:sp>
        <p:nvSpPr>
          <p:cNvPr id="17" name="TextBox 17"/>
          <p:cNvSpPr txBox="1"/>
          <p:nvPr/>
        </p:nvSpPr>
        <p:spPr>
          <a:xfrm>
            <a:off x="9897530" y="1588246"/>
            <a:ext cx="7551637" cy="1031241"/>
          </a:xfrm>
          <a:prstGeom prst="rect">
            <a:avLst/>
          </a:prstGeom>
        </p:spPr>
        <p:txBody>
          <a:bodyPr lIns="0" tIns="0" rIns="0" bIns="0" rtlCol="0" anchor="t">
            <a:spAutoFit/>
          </a:bodyPr>
          <a:lstStyle/>
          <a:p>
            <a:pPr algn="l">
              <a:lnSpc>
                <a:spcPts val="4059"/>
              </a:lnSpc>
            </a:pPr>
            <a:r>
              <a:rPr lang="en-US" sz="2899" b="1">
                <a:solidFill>
                  <a:srgbClr val="000000"/>
                </a:solidFill>
                <a:latin typeface="Poppins Bold"/>
                <a:ea typeface="Poppins Bold"/>
                <a:cs typeface="Poppins Bold"/>
                <a:sym typeface="Poppins Bold"/>
              </a:rPr>
              <a:t>Q. Find all passengers who have at least one reservation</a:t>
            </a:r>
          </a:p>
        </p:txBody>
      </p:sp>
      <p:sp>
        <p:nvSpPr>
          <p:cNvPr id="18" name="TextBox 18"/>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32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37994" y="-2242824"/>
            <a:ext cx="5982858" cy="9747621"/>
            <a:chOff x="0" y="0"/>
            <a:chExt cx="1575732" cy="2567275"/>
          </a:xfrm>
        </p:grpSpPr>
        <p:sp>
          <p:nvSpPr>
            <p:cNvPr id="3" name="Freeform 3"/>
            <p:cNvSpPr/>
            <p:nvPr/>
          </p:nvSpPr>
          <p:spPr>
            <a:xfrm>
              <a:off x="0" y="0"/>
              <a:ext cx="1575732" cy="2567275"/>
            </a:xfrm>
            <a:custGeom>
              <a:avLst/>
              <a:gdLst/>
              <a:ahLst/>
              <a:cxnLst/>
              <a:rect l="l" t="t" r="r" b="b"/>
              <a:pathLst>
                <a:path w="1575732" h="2567275">
                  <a:moveTo>
                    <a:pt x="65995" y="0"/>
                  </a:moveTo>
                  <a:lnTo>
                    <a:pt x="1509737" y="0"/>
                  </a:lnTo>
                  <a:cubicBezTo>
                    <a:pt x="1527240" y="0"/>
                    <a:pt x="1544026" y="6953"/>
                    <a:pt x="1556403" y="19329"/>
                  </a:cubicBezTo>
                  <a:cubicBezTo>
                    <a:pt x="1568779" y="31706"/>
                    <a:pt x="1575732" y="48492"/>
                    <a:pt x="1575732" y="65995"/>
                  </a:cubicBezTo>
                  <a:lnTo>
                    <a:pt x="1575732" y="2501280"/>
                  </a:lnTo>
                  <a:cubicBezTo>
                    <a:pt x="1575732" y="2537728"/>
                    <a:pt x="1546185" y="2567275"/>
                    <a:pt x="1509737" y="2567275"/>
                  </a:cubicBezTo>
                  <a:lnTo>
                    <a:pt x="65995" y="2567275"/>
                  </a:lnTo>
                  <a:cubicBezTo>
                    <a:pt x="29547" y="2567275"/>
                    <a:pt x="0" y="2537728"/>
                    <a:pt x="0" y="2501280"/>
                  </a:cubicBezTo>
                  <a:lnTo>
                    <a:pt x="0" y="65995"/>
                  </a:lnTo>
                  <a:cubicBezTo>
                    <a:pt x="0" y="29547"/>
                    <a:pt x="29547" y="0"/>
                    <a:pt x="65995"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1575732" cy="26053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55968" y="1028700"/>
            <a:ext cx="10992492" cy="10144303"/>
            <a:chOff x="0" y="0"/>
            <a:chExt cx="1434999" cy="1324273"/>
          </a:xfrm>
        </p:grpSpPr>
        <p:sp>
          <p:nvSpPr>
            <p:cNvPr id="6" name="Freeform 6"/>
            <p:cNvSpPr/>
            <p:nvPr/>
          </p:nvSpPr>
          <p:spPr>
            <a:xfrm>
              <a:off x="0" y="0"/>
              <a:ext cx="1434999" cy="1324273"/>
            </a:xfrm>
            <a:custGeom>
              <a:avLst/>
              <a:gdLst/>
              <a:ahLst/>
              <a:cxnLst/>
              <a:rect l="l" t="t" r="r" b="b"/>
              <a:pathLst>
                <a:path w="1434999" h="1324273">
                  <a:moveTo>
                    <a:pt x="28172" y="0"/>
                  </a:moveTo>
                  <a:lnTo>
                    <a:pt x="1406827" y="0"/>
                  </a:lnTo>
                  <a:cubicBezTo>
                    <a:pt x="1422386" y="0"/>
                    <a:pt x="1434999" y="12613"/>
                    <a:pt x="1434999" y="28172"/>
                  </a:cubicBezTo>
                  <a:lnTo>
                    <a:pt x="1434999" y="1296102"/>
                  </a:lnTo>
                  <a:cubicBezTo>
                    <a:pt x="1434999" y="1303573"/>
                    <a:pt x="1432031" y="1310739"/>
                    <a:pt x="1426748" y="1316022"/>
                  </a:cubicBezTo>
                  <a:cubicBezTo>
                    <a:pt x="1421464" y="1321305"/>
                    <a:pt x="1414299" y="1324273"/>
                    <a:pt x="1406827" y="1324273"/>
                  </a:cubicBezTo>
                  <a:lnTo>
                    <a:pt x="28172" y="1324273"/>
                  </a:lnTo>
                  <a:cubicBezTo>
                    <a:pt x="20700" y="1324273"/>
                    <a:pt x="13535" y="1321305"/>
                    <a:pt x="8251" y="1316022"/>
                  </a:cubicBezTo>
                  <a:cubicBezTo>
                    <a:pt x="2968" y="1310739"/>
                    <a:pt x="0" y="1303573"/>
                    <a:pt x="0" y="1296102"/>
                  </a:cubicBezTo>
                  <a:lnTo>
                    <a:pt x="0" y="28172"/>
                  </a:lnTo>
                  <a:cubicBezTo>
                    <a:pt x="0" y="20700"/>
                    <a:pt x="2968" y="13535"/>
                    <a:pt x="8251" y="8251"/>
                  </a:cubicBezTo>
                  <a:cubicBezTo>
                    <a:pt x="13535" y="2968"/>
                    <a:pt x="20700" y="0"/>
                    <a:pt x="28172" y="0"/>
                  </a:cubicBezTo>
                  <a:close/>
                </a:path>
              </a:pathLst>
            </a:custGeom>
            <a:blipFill>
              <a:blip r:embed="rId2"/>
              <a:stretch>
                <a:fillRect l="-2285" r="-2285"/>
              </a:stretch>
            </a:blipFill>
          </p:spPr>
        </p:sp>
      </p:grpSp>
      <p:grpSp>
        <p:nvGrpSpPr>
          <p:cNvPr id="7" name="Group 7"/>
          <p:cNvGrpSpPr/>
          <p:nvPr/>
        </p:nvGrpSpPr>
        <p:grpSpPr>
          <a:xfrm>
            <a:off x="17259300" y="2030362"/>
            <a:ext cx="2092393" cy="6226275"/>
            <a:chOff x="0" y="0"/>
            <a:chExt cx="551083" cy="1639842"/>
          </a:xfrm>
        </p:grpSpPr>
        <p:sp>
          <p:nvSpPr>
            <p:cNvPr id="8" name="Freeform 8"/>
            <p:cNvSpPr/>
            <p:nvPr/>
          </p:nvSpPr>
          <p:spPr>
            <a:xfrm>
              <a:off x="0" y="0"/>
              <a:ext cx="551083" cy="1639842"/>
            </a:xfrm>
            <a:custGeom>
              <a:avLst/>
              <a:gdLst/>
              <a:ahLst/>
              <a:cxnLst/>
              <a:rect l="l" t="t" r="r" b="b"/>
              <a:pathLst>
                <a:path w="551083" h="1639842">
                  <a:moveTo>
                    <a:pt x="188702" y="0"/>
                  </a:moveTo>
                  <a:lnTo>
                    <a:pt x="362381" y="0"/>
                  </a:lnTo>
                  <a:cubicBezTo>
                    <a:pt x="466598" y="0"/>
                    <a:pt x="551083" y="84485"/>
                    <a:pt x="551083" y="188702"/>
                  </a:cubicBezTo>
                  <a:lnTo>
                    <a:pt x="551083" y="1451140"/>
                  </a:lnTo>
                  <a:cubicBezTo>
                    <a:pt x="551083" y="1555357"/>
                    <a:pt x="466598" y="1639842"/>
                    <a:pt x="362381" y="1639842"/>
                  </a:cubicBezTo>
                  <a:lnTo>
                    <a:pt x="188702" y="1639842"/>
                  </a:lnTo>
                  <a:cubicBezTo>
                    <a:pt x="84485" y="1639842"/>
                    <a:pt x="0" y="1555357"/>
                    <a:pt x="0" y="1451140"/>
                  </a:cubicBezTo>
                  <a:lnTo>
                    <a:pt x="0" y="188702"/>
                  </a:lnTo>
                  <a:cubicBezTo>
                    <a:pt x="0" y="84485"/>
                    <a:pt x="84485" y="0"/>
                    <a:pt x="188702"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9" name="TextBox 9"/>
            <p:cNvSpPr txBox="1"/>
            <p:nvPr/>
          </p:nvSpPr>
          <p:spPr>
            <a:xfrm>
              <a:off x="0" y="-38100"/>
              <a:ext cx="551083" cy="1677942"/>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a:off x="16626823" y="1297609"/>
            <a:ext cx="632477" cy="0"/>
          </a:xfrm>
          <a:prstGeom prst="line">
            <a:avLst/>
          </a:prstGeom>
          <a:ln w="38100" cap="flat">
            <a:solidFill>
              <a:srgbClr val="263744"/>
            </a:solidFill>
            <a:prstDash val="solid"/>
            <a:headEnd type="none" w="sm" len="sm"/>
            <a:tailEnd type="none" w="sm" len="sm"/>
          </a:ln>
        </p:spPr>
      </p:sp>
      <p:sp>
        <p:nvSpPr>
          <p:cNvPr id="11" name="AutoShape 11"/>
          <p:cNvSpPr/>
          <p:nvPr/>
        </p:nvSpPr>
        <p:spPr>
          <a:xfrm>
            <a:off x="16626823" y="1483471"/>
            <a:ext cx="632477" cy="0"/>
          </a:xfrm>
          <a:prstGeom prst="line">
            <a:avLst/>
          </a:prstGeom>
          <a:ln w="38100" cap="flat">
            <a:solidFill>
              <a:srgbClr val="263744"/>
            </a:solidFill>
            <a:prstDash val="solid"/>
            <a:headEnd type="none" w="sm" len="sm"/>
            <a:tailEnd type="none" w="sm" len="sm"/>
          </a:ln>
        </p:spPr>
      </p:sp>
      <p:sp>
        <p:nvSpPr>
          <p:cNvPr id="12" name="AutoShape 12"/>
          <p:cNvSpPr/>
          <p:nvPr/>
        </p:nvSpPr>
        <p:spPr>
          <a:xfrm>
            <a:off x="16626823" y="1099942"/>
            <a:ext cx="632477" cy="0"/>
          </a:xfrm>
          <a:prstGeom prst="line">
            <a:avLst/>
          </a:prstGeom>
          <a:ln w="38100" cap="flat">
            <a:solidFill>
              <a:srgbClr val="263744"/>
            </a:solidFill>
            <a:prstDash val="solid"/>
            <a:headEnd type="none" w="sm" len="sm"/>
            <a:tailEnd type="none" w="sm" len="sm"/>
          </a:ln>
        </p:spPr>
      </p:sp>
      <p:grpSp>
        <p:nvGrpSpPr>
          <p:cNvPr id="13" name="Group 13"/>
          <p:cNvGrpSpPr/>
          <p:nvPr/>
        </p:nvGrpSpPr>
        <p:grpSpPr>
          <a:xfrm>
            <a:off x="15985854" y="8781148"/>
            <a:ext cx="1273446" cy="477152"/>
            <a:chOff x="0" y="0"/>
            <a:chExt cx="1084619" cy="406400"/>
          </a:xfrm>
        </p:grpSpPr>
        <p:sp>
          <p:nvSpPr>
            <p:cNvPr id="14" name="Freeform 14"/>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5" name="TextBox 15"/>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426453" y="157525"/>
            <a:ext cx="10701709" cy="718775"/>
          </a:xfrm>
          <a:prstGeom prst="rect">
            <a:avLst/>
          </a:prstGeom>
        </p:spPr>
        <p:txBody>
          <a:bodyPr lIns="0" tIns="0" rIns="0" bIns="0" rtlCol="0" anchor="t">
            <a:spAutoFit/>
          </a:bodyPr>
          <a:lstStyle/>
          <a:p>
            <a:pPr algn="l">
              <a:lnSpc>
                <a:spcPts val="5375"/>
              </a:lnSpc>
            </a:pPr>
            <a:r>
              <a:rPr lang="en-US" sz="5375" b="1">
                <a:solidFill>
                  <a:srgbClr val="FF914D"/>
                </a:solidFill>
                <a:latin typeface="Inter Bold"/>
                <a:ea typeface="Inter Bold"/>
                <a:cs typeface="Inter Bold"/>
                <a:sym typeface="Inter Bold"/>
              </a:rPr>
              <a:t>CASE/CONDITINAL LOGIC</a:t>
            </a:r>
          </a:p>
        </p:txBody>
      </p:sp>
      <p:sp>
        <p:nvSpPr>
          <p:cNvPr id="17" name="TextBox 17"/>
          <p:cNvSpPr txBox="1"/>
          <p:nvPr/>
        </p:nvSpPr>
        <p:spPr>
          <a:xfrm>
            <a:off x="11596458" y="3799244"/>
            <a:ext cx="5396863" cy="1031241"/>
          </a:xfrm>
          <a:prstGeom prst="rect">
            <a:avLst/>
          </a:prstGeom>
        </p:spPr>
        <p:txBody>
          <a:bodyPr lIns="0" tIns="0" rIns="0" bIns="0" rtlCol="0" anchor="t">
            <a:spAutoFit/>
          </a:bodyPr>
          <a:lstStyle/>
          <a:p>
            <a:pPr algn="l">
              <a:lnSpc>
                <a:spcPts val="4059"/>
              </a:lnSpc>
            </a:pPr>
            <a:r>
              <a:rPr lang="en-US" sz="2899" b="1">
                <a:solidFill>
                  <a:srgbClr val="000000"/>
                </a:solidFill>
                <a:latin typeface="Poppins Bold"/>
                <a:ea typeface="Poppins Bold"/>
                <a:cs typeface="Poppins Bold"/>
                <a:sym typeface="Poppins Bold"/>
              </a:rPr>
              <a:t>Q. Caregorize passengers by Agegroup</a:t>
            </a:r>
          </a:p>
        </p:txBody>
      </p:sp>
      <p:sp>
        <p:nvSpPr>
          <p:cNvPr id="18" name="TextBox 18"/>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33</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88798" y="-247883"/>
            <a:ext cx="8017865" cy="10782766"/>
            <a:chOff x="0" y="0"/>
            <a:chExt cx="2398142" cy="3225124"/>
          </a:xfrm>
        </p:grpSpPr>
        <p:sp>
          <p:nvSpPr>
            <p:cNvPr id="3" name="Freeform 3"/>
            <p:cNvSpPr/>
            <p:nvPr/>
          </p:nvSpPr>
          <p:spPr>
            <a:xfrm>
              <a:off x="0" y="0"/>
              <a:ext cx="2398142" cy="3225124"/>
            </a:xfrm>
            <a:custGeom>
              <a:avLst/>
              <a:gdLst/>
              <a:ahLst/>
              <a:cxnLst/>
              <a:rect l="l" t="t" r="r" b="b"/>
              <a:pathLst>
                <a:path w="2398142" h="3225124">
                  <a:moveTo>
                    <a:pt x="38623" y="0"/>
                  </a:moveTo>
                  <a:lnTo>
                    <a:pt x="2359519" y="0"/>
                  </a:lnTo>
                  <a:cubicBezTo>
                    <a:pt x="2369763" y="0"/>
                    <a:pt x="2379587" y="4069"/>
                    <a:pt x="2386830" y="11313"/>
                  </a:cubicBezTo>
                  <a:cubicBezTo>
                    <a:pt x="2394073" y="18556"/>
                    <a:pt x="2398142" y="28380"/>
                    <a:pt x="2398142" y="38623"/>
                  </a:cubicBezTo>
                  <a:lnTo>
                    <a:pt x="2398142" y="3186500"/>
                  </a:lnTo>
                  <a:cubicBezTo>
                    <a:pt x="2398142" y="3196744"/>
                    <a:pt x="2394073" y="3206568"/>
                    <a:pt x="2386830" y="3213811"/>
                  </a:cubicBezTo>
                  <a:cubicBezTo>
                    <a:pt x="2379587" y="3221055"/>
                    <a:pt x="2369763" y="3225124"/>
                    <a:pt x="2359519" y="3225124"/>
                  </a:cubicBezTo>
                  <a:lnTo>
                    <a:pt x="38623" y="3225124"/>
                  </a:lnTo>
                  <a:cubicBezTo>
                    <a:pt x="28380" y="3225124"/>
                    <a:pt x="18556" y="3221055"/>
                    <a:pt x="11313" y="3213811"/>
                  </a:cubicBezTo>
                  <a:cubicBezTo>
                    <a:pt x="4069" y="3206568"/>
                    <a:pt x="0" y="3196744"/>
                    <a:pt x="0" y="3186500"/>
                  </a:cubicBezTo>
                  <a:lnTo>
                    <a:pt x="0" y="38623"/>
                  </a:lnTo>
                  <a:cubicBezTo>
                    <a:pt x="0" y="28380"/>
                    <a:pt x="4069" y="18556"/>
                    <a:pt x="11313" y="11313"/>
                  </a:cubicBezTo>
                  <a:cubicBezTo>
                    <a:pt x="18556" y="4069"/>
                    <a:pt x="28380" y="0"/>
                    <a:pt x="38623" y="0"/>
                  </a:cubicBezTo>
                  <a:close/>
                </a:path>
              </a:pathLst>
            </a:custGeom>
            <a:solidFill>
              <a:srgbClr val="263744"/>
            </a:solidFill>
          </p:spPr>
        </p:sp>
        <p:sp>
          <p:nvSpPr>
            <p:cNvPr id="4" name="TextBox 4"/>
            <p:cNvSpPr txBox="1"/>
            <p:nvPr/>
          </p:nvSpPr>
          <p:spPr>
            <a:xfrm>
              <a:off x="0" y="-38100"/>
              <a:ext cx="2398142" cy="326322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72166" y="1483471"/>
            <a:ext cx="13858274" cy="8242326"/>
            <a:chOff x="0" y="0"/>
            <a:chExt cx="2028657" cy="1206561"/>
          </a:xfrm>
        </p:grpSpPr>
        <p:sp>
          <p:nvSpPr>
            <p:cNvPr id="6" name="Freeform 6"/>
            <p:cNvSpPr/>
            <p:nvPr/>
          </p:nvSpPr>
          <p:spPr>
            <a:xfrm>
              <a:off x="0" y="0"/>
              <a:ext cx="2028657" cy="1206561"/>
            </a:xfrm>
            <a:custGeom>
              <a:avLst/>
              <a:gdLst/>
              <a:ahLst/>
              <a:cxnLst/>
              <a:rect l="l" t="t" r="r" b="b"/>
              <a:pathLst>
                <a:path w="2028657" h="1206561">
                  <a:moveTo>
                    <a:pt x="22346" y="0"/>
                  </a:moveTo>
                  <a:lnTo>
                    <a:pt x="2006311" y="0"/>
                  </a:lnTo>
                  <a:cubicBezTo>
                    <a:pt x="2018652" y="0"/>
                    <a:pt x="2028657" y="10005"/>
                    <a:pt x="2028657" y="22346"/>
                  </a:cubicBezTo>
                  <a:lnTo>
                    <a:pt x="2028657" y="1184215"/>
                  </a:lnTo>
                  <a:cubicBezTo>
                    <a:pt x="2028657" y="1190141"/>
                    <a:pt x="2026302" y="1195825"/>
                    <a:pt x="2022112" y="1200016"/>
                  </a:cubicBezTo>
                  <a:cubicBezTo>
                    <a:pt x="2017921" y="1204207"/>
                    <a:pt x="2012237" y="1206561"/>
                    <a:pt x="2006311" y="1206561"/>
                  </a:cubicBezTo>
                  <a:lnTo>
                    <a:pt x="22346" y="1206561"/>
                  </a:lnTo>
                  <a:cubicBezTo>
                    <a:pt x="10005" y="1206561"/>
                    <a:pt x="0" y="1196556"/>
                    <a:pt x="0" y="1184215"/>
                  </a:cubicBezTo>
                  <a:lnTo>
                    <a:pt x="0" y="22346"/>
                  </a:lnTo>
                  <a:cubicBezTo>
                    <a:pt x="0" y="10005"/>
                    <a:pt x="10005" y="0"/>
                    <a:pt x="22346" y="0"/>
                  </a:cubicBezTo>
                  <a:close/>
                </a:path>
              </a:pathLst>
            </a:custGeom>
            <a:blipFill>
              <a:blip r:embed="rId2"/>
              <a:stretch>
                <a:fillRect l="-2286" r="-2286"/>
              </a:stretch>
            </a:blipFill>
          </p:spPr>
        </p:sp>
      </p:grpSp>
      <p:sp>
        <p:nvSpPr>
          <p:cNvPr id="7" name="AutoShape 7"/>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8" name="AutoShape 8"/>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9" name="AutoShape 9"/>
          <p:cNvSpPr/>
          <p:nvPr/>
        </p:nvSpPr>
        <p:spPr>
          <a:xfrm>
            <a:off x="16626823" y="1099942"/>
            <a:ext cx="632477" cy="0"/>
          </a:xfrm>
          <a:prstGeom prst="line">
            <a:avLst/>
          </a:prstGeom>
          <a:ln w="38100" cap="flat">
            <a:solidFill>
              <a:srgbClr val="3C586D"/>
            </a:solidFill>
            <a:prstDash val="solid"/>
            <a:headEnd type="none" w="sm" len="sm"/>
            <a:tailEnd type="none" w="sm" len="sm"/>
          </a:ln>
        </p:spPr>
      </p:sp>
      <p:grpSp>
        <p:nvGrpSpPr>
          <p:cNvPr id="10" name="Group 10"/>
          <p:cNvGrpSpPr/>
          <p:nvPr/>
        </p:nvGrpSpPr>
        <p:grpSpPr>
          <a:xfrm>
            <a:off x="15985854" y="8781148"/>
            <a:ext cx="1273446" cy="477152"/>
            <a:chOff x="0" y="0"/>
            <a:chExt cx="1084619" cy="406400"/>
          </a:xfrm>
        </p:grpSpPr>
        <p:sp>
          <p:nvSpPr>
            <p:cNvPr id="11" name="Freeform 11"/>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2" name="TextBox 12"/>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7179744" y="437185"/>
            <a:ext cx="7433516" cy="860425"/>
          </a:xfrm>
          <a:prstGeom prst="rect">
            <a:avLst/>
          </a:prstGeom>
        </p:spPr>
        <p:txBody>
          <a:bodyPr lIns="0" tIns="0" rIns="0" bIns="0" rtlCol="0" anchor="t">
            <a:spAutoFit/>
          </a:bodyPr>
          <a:lstStyle/>
          <a:p>
            <a:pPr algn="l">
              <a:lnSpc>
                <a:spcPts val="6499"/>
              </a:lnSpc>
            </a:pPr>
            <a:r>
              <a:rPr lang="en-US" sz="6499" b="1">
                <a:solidFill>
                  <a:srgbClr val="263744"/>
                </a:solidFill>
                <a:latin typeface="Inter Bold"/>
                <a:ea typeface="Inter Bold"/>
                <a:cs typeface="Inter Bold"/>
                <a:sym typeface="Inter Bold"/>
              </a:rPr>
              <a:t>E-R DIAGRAM</a:t>
            </a:r>
          </a:p>
        </p:txBody>
      </p:sp>
      <p:sp>
        <p:nvSpPr>
          <p:cNvPr id="14" name="TextBox 14"/>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34</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CBE5FA"/>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CBE5FA"/>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CBE5FA"/>
            </a:solidFill>
            <a:prstDash val="solid"/>
            <a:headEnd type="none" w="sm" len="sm"/>
            <a:tailEnd type="none" w="sm" len="sm"/>
          </a:ln>
        </p:spPr>
      </p:sp>
      <p:sp>
        <p:nvSpPr>
          <p:cNvPr id="5" name="TextBox 5"/>
          <p:cNvSpPr txBox="1"/>
          <p:nvPr/>
        </p:nvSpPr>
        <p:spPr>
          <a:xfrm>
            <a:off x="620176" y="399189"/>
            <a:ext cx="10704619" cy="1679575"/>
          </a:xfrm>
          <a:prstGeom prst="rect">
            <a:avLst/>
          </a:prstGeom>
        </p:spPr>
        <p:txBody>
          <a:bodyPr lIns="0" tIns="0" rIns="0" bIns="0" rtlCol="0" anchor="t">
            <a:spAutoFit/>
          </a:bodyPr>
          <a:lstStyle/>
          <a:p>
            <a:pPr algn="l">
              <a:lnSpc>
                <a:spcPts val="6499"/>
              </a:lnSpc>
            </a:pPr>
            <a:r>
              <a:rPr lang="en-US" sz="6499" b="1">
                <a:solidFill>
                  <a:srgbClr val="FFFFFF"/>
                </a:solidFill>
                <a:latin typeface="Inter Bold"/>
                <a:ea typeface="Inter Bold"/>
                <a:cs typeface="Inter Bold"/>
                <a:sym typeface="Inter Bold"/>
              </a:rPr>
              <a:t>BUSINESS ANALYSIS AND USE CASES</a:t>
            </a:r>
          </a:p>
        </p:txBody>
      </p:sp>
      <p:grpSp>
        <p:nvGrpSpPr>
          <p:cNvPr id="6" name="Group 6"/>
          <p:cNvGrpSpPr/>
          <p:nvPr/>
        </p:nvGrpSpPr>
        <p:grpSpPr>
          <a:xfrm rot="5400000">
            <a:off x="-1063693" y="7861462"/>
            <a:ext cx="3367739" cy="3062495"/>
            <a:chOff x="0" y="0"/>
            <a:chExt cx="886976" cy="806583"/>
          </a:xfrm>
        </p:grpSpPr>
        <p:sp>
          <p:nvSpPr>
            <p:cNvPr id="7" name="Freeform 7"/>
            <p:cNvSpPr/>
            <p:nvPr/>
          </p:nvSpPr>
          <p:spPr>
            <a:xfrm>
              <a:off x="0" y="0"/>
              <a:ext cx="886976" cy="806583"/>
            </a:xfrm>
            <a:custGeom>
              <a:avLst/>
              <a:gdLst/>
              <a:ahLst/>
              <a:cxnLst/>
              <a:rect l="l" t="t" r="r" b="b"/>
              <a:pathLst>
                <a:path w="886976" h="806583">
                  <a:moveTo>
                    <a:pt x="117241" y="0"/>
                  </a:moveTo>
                  <a:lnTo>
                    <a:pt x="769735" y="0"/>
                  </a:lnTo>
                  <a:cubicBezTo>
                    <a:pt x="800829" y="0"/>
                    <a:pt x="830650" y="12352"/>
                    <a:pt x="852637" y="34339"/>
                  </a:cubicBezTo>
                  <a:cubicBezTo>
                    <a:pt x="874624" y="56326"/>
                    <a:pt x="886976" y="86147"/>
                    <a:pt x="886976" y="117241"/>
                  </a:cubicBezTo>
                  <a:lnTo>
                    <a:pt x="886976" y="689342"/>
                  </a:lnTo>
                  <a:cubicBezTo>
                    <a:pt x="886976" y="754092"/>
                    <a:pt x="834486" y="806583"/>
                    <a:pt x="769735" y="806583"/>
                  </a:cubicBezTo>
                  <a:lnTo>
                    <a:pt x="117241" y="806583"/>
                  </a:lnTo>
                  <a:cubicBezTo>
                    <a:pt x="52491" y="806583"/>
                    <a:pt x="0" y="754092"/>
                    <a:pt x="0" y="689342"/>
                  </a:cubicBezTo>
                  <a:lnTo>
                    <a:pt x="0" y="117241"/>
                  </a:lnTo>
                  <a:cubicBezTo>
                    <a:pt x="0" y="52491"/>
                    <a:pt x="52491" y="0"/>
                    <a:pt x="117241"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8" name="TextBox 8"/>
            <p:cNvSpPr txBox="1"/>
            <p:nvPr/>
          </p:nvSpPr>
          <p:spPr>
            <a:xfrm>
              <a:off x="0" y="-38100"/>
              <a:ext cx="886976" cy="84468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6942843" y="3196731"/>
            <a:ext cx="3051719" cy="4664731"/>
            <a:chOff x="0" y="0"/>
            <a:chExt cx="803745" cy="1228571"/>
          </a:xfrm>
        </p:grpSpPr>
        <p:sp>
          <p:nvSpPr>
            <p:cNvPr id="10" name="Freeform 10"/>
            <p:cNvSpPr/>
            <p:nvPr/>
          </p:nvSpPr>
          <p:spPr>
            <a:xfrm>
              <a:off x="0" y="0"/>
              <a:ext cx="803745" cy="1228571"/>
            </a:xfrm>
            <a:custGeom>
              <a:avLst/>
              <a:gdLst/>
              <a:ahLst/>
              <a:cxnLst/>
              <a:rect l="l" t="t" r="r" b="b"/>
              <a:pathLst>
                <a:path w="803745" h="1228571">
                  <a:moveTo>
                    <a:pt x="129382" y="0"/>
                  </a:moveTo>
                  <a:lnTo>
                    <a:pt x="674363" y="0"/>
                  </a:lnTo>
                  <a:cubicBezTo>
                    <a:pt x="745819" y="0"/>
                    <a:pt x="803745" y="57926"/>
                    <a:pt x="803745" y="129382"/>
                  </a:cubicBezTo>
                  <a:lnTo>
                    <a:pt x="803745" y="1099189"/>
                  </a:lnTo>
                  <a:cubicBezTo>
                    <a:pt x="803745" y="1170645"/>
                    <a:pt x="745819" y="1228571"/>
                    <a:pt x="674363" y="1228571"/>
                  </a:cubicBezTo>
                  <a:lnTo>
                    <a:pt x="129382" y="1228571"/>
                  </a:lnTo>
                  <a:cubicBezTo>
                    <a:pt x="57926" y="1228571"/>
                    <a:pt x="0" y="1170645"/>
                    <a:pt x="0" y="1099189"/>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1" name="TextBox 11"/>
            <p:cNvSpPr txBox="1"/>
            <p:nvPr/>
          </p:nvSpPr>
          <p:spPr>
            <a:xfrm>
              <a:off x="0" y="-38100"/>
              <a:ext cx="803745" cy="1266671"/>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6306120" y="9392709"/>
            <a:ext cx="1273446" cy="477152"/>
            <a:chOff x="0" y="0"/>
            <a:chExt cx="1084619" cy="406400"/>
          </a:xfrm>
        </p:grpSpPr>
        <p:sp>
          <p:nvSpPr>
            <p:cNvPr id="13" name="Freeform 13"/>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4" name="TextBox 14"/>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9888529" y="1483471"/>
            <a:ext cx="4038227" cy="6060703"/>
            <a:chOff x="0" y="0"/>
            <a:chExt cx="591140" cy="887202"/>
          </a:xfrm>
        </p:grpSpPr>
        <p:sp>
          <p:nvSpPr>
            <p:cNvPr id="16" name="Freeform 16"/>
            <p:cNvSpPr/>
            <p:nvPr/>
          </p:nvSpPr>
          <p:spPr>
            <a:xfrm>
              <a:off x="0" y="0"/>
              <a:ext cx="591140" cy="887202"/>
            </a:xfrm>
            <a:custGeom>
              <a:avLst/>
              <a:gdLst/>
              <a:ahLst/>
              <a:cxnLst/>
              <a:rect l="l" t="t" r="r" b="b"/>
              <a:pathLst>
                <a:path w="591140" h="887202">
                  <a:moveTo>
                    <a:pt x="76686" y="0"/>
                  </a:moveTo>
                  <a:lnTo>
                    <a:pt x="514453" y="0"/>
                  </a:lnTo>
                  <a:cubicBezTo>
                    <a:pt x="534792" y="0"/>
                    <a:pt x="554297" y="8079"/>
                    <a:pt x="568679" y="22461"/>
                  </a:cubicBezTo>
                  <a:cubicBezTo>
                    <a:pt x="583060" y="36842"/>
                    <a:pt x="591140" y="56348"/>
                    <a:pt x="591140" y="76686"/>
                  </a:cubicBezTo>
                  <a:lnTo>
                    <a:pt x="591140" y="810515"/>
                  </a:lnTo>
                  <a:cubicBezTo>
                    <a:pt x="591140" y="830854"/>
                    <a:pt x="583060" y="850359"/>
                    <a:pt x="568679" y="864741"/>
                  </a:cubicBezTo>
                  <a:cubicBezTo>
                    <a:pt x="554297" y="879122"/>
                    <a:pt x="534792" y="887202"/>
                    <a:pt x="514453" y="887202"/>
                  </a:cubicBezTo>
                  <a:lnTo>
                    <a:pt x="76686" y="887202"/>
                  </a:lnTo>
                  <a:cubicBezTo>
                    <a:pt x="56348" y="887202"/>
                    <a:pt x="36842" y="879122"/>
                    <a:pt x="22461" y="864741"/>
                  </a:cubicBezTo>
                  <a:cubicBezTo>
                    <a:pt x="8079" y="850359"/>
                    <a:pt x="0" y="830854"/>
                    <a:pt x="0" y="810515"/>
                  </a:cubicBezTo>
                  <a:lnTo>
                    <a:pt x="0" y="76686"/>
                  </a:lnTo>
                  <a:cubicBezTo>
                    <a:pt x="0" y="56348"/>
                    <a:pt x="8079" y="36842"/>
                    <a:pt x="22461" y="22461"/>
                  </a:cubicBezTo>
                  <a:cubicBezTo>
                    <a:pt x="36842" y="8079"/>
                    <a:pt x="56348" y="0"/>
                    <a:pt x="76686" y="0"/>
                  </a:cubicBezTo>
                  <a:close/>
                </a:path>
              </a:pathLst>
            </a:custGeom>
            <a:blipFill>
              <a:blip r:embed="rId2"/>
              <a:stretch>
                <a:fillRect t="-3881" b="-3881"/>
              </a:stretch>
            </a:blipFill>
          </p:spPr>
        </p:sp>
      </p:grpSp>
      <p:grpSp>
        <p:nvGrpSpPr>
          <p:cNvPr id="17" name="Group 17"/>
          <p:cNvGrpSpPr/>
          <p:nvPr/>
        </p:nvGrpSpPr>
        <p:grpSpPr>
          <a:xfrm>
            <a:off x="14110137" y="2965721"/>
            <a:ext cx="3079420" cy="3735094"/>
            <a:chOff x="0" y="0"/>
            <a:chExt cx="422903" cy="512949"/>
          </a:xfrm>
        </p:grpSpPr>
        <p:sp>
          <p:nvSpPr>
            <p:cNvPr id="18" name="Freeform 18"/>
            <p:cNvSpPr/>
            <p:nvPr/>
          </p:nvSpPr>
          <p:spPr>
            <a:xfrm>
              <a:off x="0" y="0"/>
              <a:ext cx="422903" cy="512949"/>
            </a:xfrm>
            <a:custGeom>
              <a:avLst/>
              <a:gdLst/>
              <a:ahLst/>
              <a:cxnLst/>
              <a:rect l="l" t="t" r="r" b="b"/>
              <a:pathLst>
                <a:path w="422903" h="512949">
                  <a:moveTo>
                    <a:pt x="100563" y="0"/>
                  </a:moveTo>
                  <a:lnTo>
                    <a:pt x="322340" y="0"/>
                  </a:lnTo>
                  <a:cubicBezTo>
                    <a:pt x="377880" y="0"/>
                    <a:pt x="422903" y="45024"/>
                    <a:pt x="422903" y="100563"/>
                  </a:cubicBezTo>
                  <a:lnTo>
                    <a:pt x="422903" y="412385"/>
                  </a:lnTo>
                  <a:cubicBezTo>
                    <a:pt x="422903" y="439056"/>
                    <a:pt x="412308" y="464635"/>
                    <a:pt x="393449" y="483494"/>
                  </a:cubicBezTo>
                  <a:cubicBezTo>
                    <a:pt x="374590" y="502354"/>
                    <a:pt x="349011" y="512949"/>
                    <a:pt x="322340" y="512949"/>
                  </a:cubicBezTo>
                  <a:lnTo>
                    <a:pt x="100563" y="512949"/>
                  </a:lnTo>
                  <a:cubicBezTo>
                    <a:pt x="73892" y="512949"/>
                    <a:pt x="48314" y="502354"/>
                    <a:pt x="29454" y="483494"/>
                  </a:cubicBezTo>
                  <a:cubicBezTo>
                    <a:pt x="10595" y="464635"/>
                    <a:pt x="0" y="439056"/>
                    <a:pt x="0" y="412385"/>
                  </a:cubicBezTo>
                  <a:lnTo>
                    <a:pt x="0" y="100563"/>
                  </a:lnTo>
                  <a:cubicBezTo>
                    <a:pt x="0" y="73892"/>
                    <a:pt x="10595" y="48314"/>
                    <a:pt x="29454" y="29454"/>
                  </a:cubicBezTo>
                  <a:cubicBezTo>
                    <a:pt x="48314" y="10595"/>
                    <a:pt x="73892" y="0"/>
                    <a:pt x="100563" y="0"/>
                  </a:cubicBezTo>
                  <a:close/>
                </a:path>
              </a:pathLst>
            </a:custGeom>
            <a:blipFill>
              <a:blip r:embed="rId3"/>
              <a:stretch>
                <a:fillRect l="-4136" r="-4136"/>
              </a:stretch>
            </a:blipFill>
          </p:spPr>
        </p:sp>
      </p:grpSp>
      <p:grpSp>
        <p:nvGrpSpPr>
          <p:cNvPr id="19" name="Group 19"/>
          <p:cNvGrpSpPr/>
          <p:nvPr/>
        </p:nvGrpSpPr>
        <p:grpSpPr>
          <a:xfrm>
            <a:off x="14110137" y="6862740"/>
            <a:ext cx="3079420" cy="2229153"/>
            <a:chOff x="0" y="0"/>
            <a:chExt cx="921054" cy="666739"/>
          </a:xfrm>
        </p:grpSpPr>
        <p:sp>
          <p:nvSpPr>
            <p:cNvPr id="20" name="Freeform 20"/>
            <p:cNvSpPr/>
            <p:nvPr/>
          </p:nvSpPr>
          <p:spPr>
            <a:xfrm>
              <a:off x="0" y="0"/>
              <a:ext cx="921054" cy="666739"/>
            </a:xfrm>
            <a:custGeom>
              <a:avLst/>
              <a:gdLst/>
              <a:ahLst/>
              <a:cxnLst/>
              <a:rect l="l" t="t" r="r" b="b"/>
              <a:pathLst>
                <a:path w="921054" h="666739">
                  <a:moveTo>
                    <a:pt x="100563" y="0"/>
                  </a:moveTo>
                  <a:lnTo>
                    <a:pt x="820491" y="0"/>
                  </a:lnTo>
                  <a:cubicBezTo>
                    <a:pt x="876030" y="0"/>
                    <a:pt x="921054" y="45024"/>
                    <a:pt x="921054" y="100563"/>
                  </a:cubicBezTo>
                  <a:lnTo>
                    <a:pt x="921054" y="566176"/>
                  </a:lnTo>
                  <a:cubicBezTo>
                    <a:pt x="921054" y="621716"/>
                    <a:pt x="876030" y="666739"/>
                    <a:pt x="820491" y="666739"/>
                  </a:cubicBezTo>
                  <a:lnTo>
                    <a:pt x="100563" y="666739"/>
                  </a:lnTo>
                  <a:cubicBezTo>
                    <a:pt x="73892" y="666739"/>
                    <a:pt x="48314" y="656144"/>
                    <a:pt x="29454" y="637285"/>
                  </a:cubicBezTo>
                  <a:cubicBezTo>
                    <a:pt x="10595" y="618426"/>
                    <a:pt x="0" y="592847"/>
                    <a:pt x="0" y="566176"/>
                  </a:cubicBezTo>
                  <a:lnTo>
                    <a:pt x="0" y="100563"/>
                  </a:lnTo>
                  <a:cubicBezTo>
                    <a:pt x="0" y="73892"/>
                    <a:pt x="10595" y="48314"/>
                    <a:pt x="29454" y="29454"/>
                  </a:cubicBezTo>
                  <a:cubicBezTo>
                    <a:pt x="48314" y="10595"/>
                    <a:pt x="73892" y="0"/>
                    <a:pt x="100563" y="0"/>
                  </a:cubicBezTo>
                  <a:close/>
                </a:path>
              </a:pathLst>
            </a:custGeom>
            <a:solidFill>
              <a:srgbClr val="3C586D"/>
            </a:solidFill>
          </p:spPr>
        </p:sp>
        <p:sp>
          <p:nvSpPr>
            <p:cNvPr id="21" name="TextBox 21"/>
            <p:cNvSpPr txBox="1"/>
            <p:nvPr/>
          </p:nvSpPr>
          <p:spPr>
            <a:xfrm>
              <a:off x="0" y="-38100"/>
              <a:ext cx="921054" cy="704839"/>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2722569" y="1935889"/>
            <a:ext cx="5572596" cy="8608060"/>
          </a:xfrm>
          <a:prstGeom prst="rect">
            <a:avLst/>
          </a:prstGeom>
        </p:spPr>
        <p:txBody>
          <a:bodyPr lIns="0" tIns="0" rIns="0" bIns="0" rtlCol="0" anchor="t">
            <a:spAutoFit/>
          </a:bodyPr>
          <a:lstStyle/>
          <a:p>
            <a:pPr algn="l">
              <a:lnSpc>
                <a:spcPts val="5179"/>
              </a:lnSpc>
            </a:pPr>
            <a:r>
              <a:rPr lang="en-US" sz="3699" b="1">
                <a:solidFill>
                  <a:srgbClr val="FF914D"/>
                </a:solidFill>
                <a:latin typeface="Times New Roman Semi-Bold"/>
                <a:ea typeface="Times New Roman Semi-Bold"/>
                <a:cs typeface="Times New Roman Semi-Bold"/>
                <a:sym typeface="Times New Roman Semi-Bold"/>
              </a:rPr>
              <a:t>Business Analysis</a:t>
            </a:r>
          </a:p>
          <a:p>
            <a:pPr algn="l">
              <a:lnSpc>
                <a:spcPts val="3499"/>
              </a:lnSpc>
            </a:pPr>
            <a:r>
              <a:rPr lang="en-US" sz="2499" b="1">
                <a:solidFill>
                  <a:srgbClr val="ACCAE4"/>
                </a:solidFill>
                <a:latin typeface="Poppins Semi-Bold"/>
                <a:ea typeface="Poppins Semi-Bold"/>
                <a:cs typeface="Poppins Semi-Bold"/>
                <a:sym typeface="Poppins Semi-Bold"/>
              </a:rPr>
              <a:t>1.    Market Insight – Helps airlines identify profitable routes and underserved markets.</a:t>
            </a:r>
          </a:p>
          <a:p>
            <a:pPr algn="l">
              <a:lnSpc>
                <a:spcPts val="3499"/>
              </a:lnSpc>
            </a:pPr>
            <a:r>
              <a:rPr lang="en-US" sz="2499" b="1">
                <a:solidFill>
                  <a:srgbClr val="ACCAE4"/>
                </a:solidFill>
                <a:latin typeface="Poppins Semi-Bold"/>
                <a:ea typeface="Poppins Semi-Bold"/>
                <a:cs typeface="Poppins Semi-Bold"/>
                <a:sym typeface="Poppins Semi-Bold"/>
              </a:rPr>
              <a:t>2.  Operational Efficiency – Optimizes flight schedules and reduces costs.</a:t>
            </a:r>
          </a:p>
          <a:p>
            <a:pPr algn="l">
              <a:lnSpc>
                <a:spcPts val="3499"/>
              </a:lnSpc>
            </a:pPr>
            <a:r>
              <a:rPr lang="en-US" sz="2499" b="1">
                <a:solidFill>
                  <a:srgbClr val="ACCAE4"/>
                </a:solidFill>
                <a:latin typeface="Poppins Semi-Bold"/>
                <a:ea typeface="Poppins Semi-Bold"/>
                <a:cs typeface="Poppins Semi-Bold"/>
                <a:sym typeface="Poppins Semi-Bold"/>
              </a:rPr>
              <a:t>3.  Revenue Management – Supports dynamic pricing based on route demand.</a:t>
            </a:r>
          </a:p>
          <a:p>
            <a:pPr algn="l">
              <a:lnSpc>
                <a:spcPts val="3499"/>
              </a:lnSpc>
            </a:pPr>
            <a:r>
              <a:rPr lang="en-US" sz="2499" b="1">
                <a:solidFill>
                  <a:srgbClr val="ACCAE4"/>
                </a:solidFill>
                <a:latin typeface="Poppins Semi-Bold"/>
                <a:ea typeface="Poppins Semi-Bold"/>
                <a:cs typeface="Poppins Semi-Bold"/>
                <a:sym typeface="Poppins Semi-Bold"/>
              </a:rPr>
              <a:t>4.  Customer Experience – Improves route availability and reduces delays.</a:t>
            </a:r>
          </a:p>
          <a:p>
            <a:pPr algn="l">
              <a:lnSpc>
                <a:spcPts val="3499"/>
              </a:lnSpc>
            </a:pPr>
            <a:r>
              <a:rPr lang="en-US" sz="2499" b="1">
                <a:solidFill>
                  <a:srgbClr val="ACCAE4"/>
                </a:solidFill>
                <a:latin typeface="Poppins Semi-Bold"/>
                <a:ea typeface="Poppins Semi-Bold"/>
                <a:cs typeface="Poppins Semi-Bold"/>
                <a:sym typeface="Poppins Semi-Bold"/>
              </a:rPr>
              <a:t>5.  Strategic Planning – Assists in expansion and competitive analysis.</a:t>
            </a:r>
          </a:p>
          <a:p>
            <a:pPr algn="l">
              <a:lnSpc>
                <a:spcPts val="3499"/>
              </a:lnSpc>
            </a:pPr>
            <a:endParaRPr lang="en-US" sz="2499" b="1">
              <a:solidFill>
                <a:srgbClr val="ACCAE4"/>
              </a:solidFill>
              <a:latin typeface="Poppins Semi-Bold"/>
              <a:ea typeface="Poppins Semi-Bold"/>
              <a:cs typeface="Poppins Semi-Bold"/>
              <a:sym typeface="Poppins Semi-Bold"/>
            </a:endParaRPr>
          </a:p>
          <a:p>
            <a:pPr algn="l">
              <a:lnSpc>
                <a:spcPts val="3499"/>
              </a:lnSpc>
            </a:pPr>
            <a:endParaRPr lang="en-US" sz="2499" b="1">
              <a:solidFill>
                <a:srgbClr val="ACCAE4"/>
              </a:solidFill>
              <a:latin typeface="Poppins Semi-Bold"/>
              <a:ea typeface="Poppins Semi-Bold"/>
              <a:cs typeface="Poppins Semi-Bold"/>
              <a:sym typeface="Poppins Semi-Bold"/>
            </a:endParaRPr>
          </a:p>
          <a:p>
            <a:pPr algn="l">
              <a:lnSpc>
                <a:spcPts val="3499"/>
              </a:lnSpc>
            </a:pPr>
            <a:endParaRPr lang="en-US" sz="2499" b="1">
              <a:solidFill>
                <a:srgbClr val="ACCAE4"/>
              </a:solidFill>
              <a:latin typeface="Poppins Semi-Bold"/>
              <a:ea typeface="Poppins Semi-Bold"/>
              <a:cs typeface="Poppins Semi-Bold"/>
              <a:sym typeface="Poppins Semi-Bold"/>
            </a:endParaRPr>
          </a:p>
        </p:txBody>
      </p:sp>
      <p:sp>
        <p:nvSpPr>
          <p:cNvPr id="23" name="TextBox 23"/>
          <p:cNvSpPr txBox="1"/>
          <p:nvPr/>
        </p:nvSpPr>
        <p:spPr>
          <a:xfrm>
            <a:off x="16306120" y="9478027"/>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35</a:t>
            </a:r>
          </a:p>
        </p:txBody>
      </p:sp>
      <p:sp>
        <p:nvSpPr>
          <p:cNvPr id="24" name="TextBox 24"/>
          <p:cNvSpPr txBox="1"/>
          <p:nvPr/>
        </p:nvSpPr>
        <p:spPr>
          <a:xfrm>
            <a:off x="14406896" y="6977040"/>
            <a:ext cx="2485902" cy="1778000"/>
          </a:xfrm>
          <a:prstGeom prst="rect">
            <a:avLst/>
          </a:prstGeom>
        </p:spPr>
        <p:txBody>
          <a:bodyPr lIns="0" tIns="0" rIns="0" bIns="0" rtlCol="0" anchor="t">
            <a:spAutoFit/>
          </a:bodyPr>
          <a:lstStyle/>
          <a:p>
            <a:pPr algn="ctr">
              <a:lnSpc>
                <a:spcPts val="2800"/>
              </a:lnSpc>
            </a:pPr>
            <a:r>
              <a:rPr lang="en-US" sz="2000">
                <a:solidFill>
                  <a:srgbClr val="E9EBED"/>
                </a:solidFill>
                <a:latin typeface="Poppins"/>
                <a:ea typeface="Poppins"/>
                <a:cs typeface="Poppins"/>
                <a:sym typeface="Poppins"/>
              </a:rPr>
              <a:t> Leading to increased brand relevance and sustainable growth in our market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sp>
        <p:nvSpPr>
          <p:cNvPr id="2" name="AutoShape 2"/>
          <p:cNvSpPr/>
          <p:nvPr/>
        </p:nvSpPr>
        <p:spPr>
          <a:xfrm>
            <a:off x="16626823" y="1297609"/>
            <a:ext cx="632477" cy="0"/>
          </a:xfrm>
          <a:prstGeom prst="line">
            <a:avLst/>
          </a:prstGeom>
          <a:ln w="38100" cap="flat">
            <a:solidFill>
              <a:srgbClr val="CBE5FA"/>
            </a:solidFill>
            <a:prstDash val="solid"/>
            <a:headEnd type="none" w="sm" len="sm"/>
            <a:tailEnd type="none" w="sm" len="sm"/>
          </a:ln>
        </p:spPr>
      </p:sp>
      <p:sp>
        <p:nvSpPr>
          <p:cNvPr id="3" name="AutoShape 3"/>
          <p:cNvSpPr/>
          <p:nvPr/>
        </p:nvSpPr>
        <p:spPr>
          <a:xfrm>
            <a:off x="16626823" y="1483471"/>
            <a:ext cx="632477" cy="0"/>
          </a:xfrm>
          <a:prstGeom prst="line">
            <a:avLst/>
          </a:prstGeom>
          <a:ln w="38100" cap="flat">
            <a:solidFill>
              <a:srgbClr val="CBE5FA"/>
            </a:solidFill>
            <a:prstDash val="solid"/>
            <a:headEnd type="none" w="sm" len="sm"/>
            <a:tailEnd type="none" w="sm" len="sm"/>
          </a:ln>
        </p:spPr>
      </p:sp>
      <p:sp>
        <p:nvSpPr>
          <p:cNvPr id="4" name="AutoShape 4"/>
          <p:cNvSpPr/>
          <p:nvPr/>
        </p:nvSpPr>
        <p:spPr>
          <a:xfrm>
            <a:off x="16626823" y="1099942"/>
            <a:ext cx="632477" cy="0"/>
          </a:xfrm>
          <a:prstGeom prst="line">
            <a:avLst/>
          </a:prstGeom>
          <a:ln w="38100" cap="flat">
            <a:solidFill>
              <a:srgbClr val="CBE5FA"/>
            </a:solidFill>
            <a:prstDash val="solid"/>
            <a:headEnd type="none" w="sm" len="sm"/>
            <a:tailEnd type="none" w="sm" len="sm"/>
          </a:ln>
        </p:spPr>
      </p:sp>
      <p:grpSp>
        <p:nvGrpSpPr>
          <p:cNvPr id="5" name="Group 5"/>
          <p:cNvGrpSpPr/>
          <p:nvPr/>
        </p:nvGrpSpPr>
        <p:grpSpPr>
          <a:xfrm rot="5400000">
            <a:off x="-1063693" y="7861462"/>
            <a:ext cx="3367739" cy="3062495"/>
            <a:chOff x="0" y="0"/>
            <a:chExt cx="886976" cy="806583"/>
          </a:xfrm>
        </p:grpSpPr>
        <p:sp>
          <p:nvSpPr>
            <p:cNvPr id="6" name="Freeform 6"/>
            <p:cNvSpPr/>
            <p:nvPr/>
          </p:nvSpPr>
          <p:spPr>
            <a:xfrm>
              <a:off x="0" y="0"/>
              <a:ext cx="886976" cy="806583"/>
            </a:xfrm>
            <a:custGeom>
              <a:avLst/>
              <a:gdLst/>
              <a:ahLst/>
              <a:cxnLst/>
              <a:rect l="l" t="t" r="r" b="b"/>
              <a:pathLst>
                <a:path w="886976" h="806583">
                  <a:moveTo>
                    <a:pt x="117241" y="0"/>
                  </a:moveTo>
                  <a:lnTo>
                    <a:pt x="769735" y="0"/>
                  </a:lnTo>
                  <a:cubicBezTo>
                    <a:pt x="800829" y="0"/>
                    <a:pt x="830650" y="12352"/>
                    <a:pt x="852637" y="34339"/>
                  </a:cubicBezTo>
                  <a:cubicBezTo>
                    <a:pt x="874624" y="56326"/>
                    <a:pt x="886976" y="86147"/>
                    <a:pt x="886976" y="117241"/>
                  </a:cubicBezTo>
                  <a:lnTo>
                    <a:pt x="886976" y="689342"/>
                  </a:lnTo>
                  <a:cubicBezTo>
                    <a:pt x="886976" y="754092"/>
                    <a:pt x="834486" y="806583"/>
                    <a:pt x="769735" y="806583"/>
                  </a:cubicBezTo>
                  <a:lnTo>
                    <a:pt x="117241" y="806583"/>
                  </a:lnTo>
                  <a:cubicBezTo>
                    <a:pt x="52491" y="806583"/>
                    <a:pt x="0" y="754092"/>
                    <a:pt x="0" y="689342"/>
                  </a:cubicBezTo>
                  <a:lnTo>
                    <a:pt x="0" y="117241"/>
                  </a:lnTo>
                  <a:cubicBezTo>
                    <a:pt x="0" y="52491"/>
                    <a:pt x="52491" y="0"/>
                    <a:pt x="117241"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7" name="TextBox 7"/>
            <p:cNvSpPr txBox="1"/>
            <p:nvPr/>
          </p:nvSpPr>
          <p:spPr>
            <a:xfrm>
              <a:off x="0" y="-38100"/>
              <a:ext cx="886976" cy="84468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6942843" y="3196731"/>
            <a:ext cx="3051719" cy="4664731"/>
            <a:chOff x="0" y="0"/>
            <a:chExt cx="803745" cy="1228571"/>
          </a:xfrm>
        </p:grpSpPr>
        <p:sp>
          <p:nvSpPr>
            <p:cNvPr id="9" name="Freeform 9"/>
            <p:cNvSpPr/>
            <p:nvPr/>
          </p:nvSpPr>
          <p:spPr>
            <a:xfrm>
              <a:off x="0" y="0"/>
              <a:ext cx="803745" cy="1228571"/>
            </a:xfrm>
            <a:custGeom>
              <a:avLst/>
              <a:gdLst/>
              <a:ahLst/>
              <a:cxnLst/>
              <a:rect l="l" t="t" r="r" b="b"/>
              <a:pathLst>
                <a:path w="803745" h="1228571">
                  <a:moveTo>
                    <a:pt x="129382" y="0"/>
                  </a:moveTo>
                  <a:lnTo>
                    <a:pt x="674363" y="0"/>
                  </a:lnTo>
                  <a:cubicBezTo>
                    <a:pt x="745819" y="0"/>
                    <a:pt x="803745" y="57926"/>
                    <a:pt x="803745" y="129382"/>
                  </a:cubicBezTo>
                  <a:lnTo>
                    <a:pt x="803745" y="1099189"/>
                  </a:lnTo>
                  <a:cubicBezTo>
                    <a:pt x="803745" y="1170645"/>
                    <a:pt x="745819" y="1228571"/>
                    <a:pt x="674363" y="1228571"/>
                  </a:cubicBezTo>
                  <a:lnTo>
                    <a:pt x="129382" y="1228571"/>
                  </a:lnTo>
                  <a:cubicBezTo>
                    <a:pt x="57926" y="1228571"/>
                    <a:pt x="0" y="1170645"/>
                    <a:pt x="0" y="1099189"/>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0" name="TextBox 10"/>
            <p:cNvSpPr txBox="1"/>
            <p:nvPr/>
          </p:nvSpPr>
          <p:spPr>
            <a:xfrm>
              <a:off x="0" y="-38100"/>
              <a:ext cx="803745" cy="1266671"/>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6306120" y="9392709"/>
            <a:ext cx="1273446" cy="477152"/>
            <a:chOff x="0" y="0"/>
            <a:chExt cx="1084619" cy="406400"/>
          </a:xfrm>
        </p:grpSpPr>
        <p:sp>
          <p:nvSpPr>
            <p:cNvPr id="12" name="Freeform 12"/>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3" name="TextBox 13"/>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531489" y="1483471"/>
            <a:ext cx="3907459" cy="4399160"/>
            <a:chOff x="0" y="0"/>
            <a:chExt cx="721952" cy="812800"/>
          </a:xfrm>
        </p:grpSpPr>
        <p:sp>
          <p:nvSpPr>
            <p:cNvPr id="15" name="Freeform 15"/>
            <p:cNvSpPr/>
            <p:nvPr/>
          </p:nvSpPr>
          <p:spPr>
            <a:xfrm>
              <a:off x="0" y="0"/>
              <a:ext cx="721952" cy="812800"/>
            </a:xfrm>
            <a:custGeom>
              <a:avLst/>
              <a:gdLst/>
              <a:ahLst/>
              <a:cxnLst/>
              <a:rect l="l" t="t" r="r" b="b"/>
              <a:pathLst>
                <a:path w="721952" h="812800">
                  <a:moveTo>
                    <a:pt x="79253" y="0"/>
                  </a:moveTo>
                  <a:lnTo>
                    <a:pt x="642699" y="0"/>
                  </a:lnTo>
                  <a:cubicBezTo>
                    <a:pt x="663718" y="0"/>
                    <a:pt x="683877" y="8350"/>
                    <a:pt x="698739" y="23213"/>
                  </a:cubicBezTo>
                  <a:cubicBezTo>
                    <a:pt x="713602" y="38075"/>
                    <a:pt x="721952" y="58234"/>
                    <a:pt x="721952" y="79253"/>
                  </a:cubicBezTo>
                  <a:lnTo>
                    <a:pt x="721952" y="733547"/>
                  </a:lnTo>
                  <a:cubicBezTo>
                    <a:pt x="721952" y="777317"/>
                    <a:pt x="686469" y="812800"/>
                    <a:pt x="642699" y="812800"/>
                  </a:cubicBezTo>
                  <a:lnTo>
                    <a:pt x="79253" y="812800"/>
                  </a:lnTo>
                  <a:cubicBezTo>
                    <a:pt x="35483" y="812800"/>
                    <a:pt x="0" y="777317"/>
                    <a:pt x="0" y="733547"/>
                  </a:cubicBezTo>
                  <a:lnTo>
                    <a:pt x="0" y="79253"/>
                  </a:lnTo>
                  <a:cubicBezTo>
                    <a:pt x="0" y="35483"/>
                    <a:pt x="35483" y="0"/>
                    <a:pt x="79253" y="0"/>
                  </a:cubicBezTo>
                  <a:close/>
                </a:path>
              </a:pathLst>
            </a:custGeom>
            <a:blipFill>
              <a:blip r:embed="rId2"/>
              <a:stretch>
                <a:fillRect l="-35437" r="-35437"/>
              </a:stretch>
            </a:blipFill>
          </p:spPr>
        </p:sp>
      </p:grpSp>
      <p:grpSp>
        <p:nvGrpSpPr>
          <p:cNvPr id="16" name="Group 16"/>
          <p:cNvGrpSpPr/>
          <p:nvPr/>
        </p:nvGrpSpPr>
        <p:grpSpPr>
          <a:xfrm>
            <a:off x="10748902" y="5996089"/>
            <a:ext cx="6830663" cy="3175488"/>
            <a:chOff x="0" y="0"/>
            <a:chExt cx="929303" cy="432021"/>
          </a:xfrm>
        </p:grpSpPr>
        <p:sp>
          <p:nvSpPr>
            <p:cNvPr id="17" name="Freeform 17"/>
            <p:cNvSpPr/>
            <p:nvPr/>
          </p:nvSpPr>
          <p:spPr>
            <a:xfrm>
              <a:off x="0" y="0"/>
              <a:ext cx="929303" cy="432021"/>
            </a:xfrm>
            <a:custGeom>
              <a:avLst/>
              <a:gdLst/>
              <a:ahLst/>
              <a:cxnLst/>
              <a:rect l="l" t="t" r="r" b="b"/>
              <a:pathLst>
                <a:path w="929303" h="432021">
                  <a:moveTo>
                    <a:pt x="45336" y="0"/>
                  </a:moveTo>
                  <a:lnTo>
                    <a:pt x="883966" y="0"/>
                  </a:lnTo>
                  <a:cubicBezTo>
                    <a:pt x="895990" y="0"/>
                    <a:pt x="907522" y="4776"/>
                    <a:pt x="916024" y="13279"/>
                  </a:cubicBezTo>
                  <a:cubicBezTo>
                    <a:pt x="924526" y="21781"/>
                    <a:pt x="929303" y="33312"/>
                    <a:pt x="929303" y="45336"/>
                  </a:cubicBezTo>
                  <a:lnTo>
                    <a:pt x="929303" y="386685"/>
                  </a:lnTo>
                  <a:cubicBezTo>
                    <a:pt x="929303" y="411723"/>
                    <a:pt x="909005" y="432021"/>
                    <a:pt x="883966" y="432021"/>
                  </a:cubicBezTo>
                  <a:lnTo>
                    <a:pt x="45336" y="432021"/>
                  </a:lnTo>
                  <a:cubicBezTo>
                    <a:pt x="20298" y="432021"/>
                    <a:pt x="0" y="411723"/>
                    <a:pt x="0" y="386685"/>
                  </a:cubicBezTo>
                  <a:lnTo>
                    <a:pt x="0" y="45336"/>
                  </a:lnTo>
                  <a:cubicBezTo>
                    <a:pt x="0" y="20298"/>
                    <a:pt x="20298" y="0"/>
                    <a:pt x="45336" y="0"/>
                  </a:cubicBezTo>
                  <a:close/>
                </a:path>
              </a:pathLst>
            </a:custGeom>
            <a:blipFill>
              <a:blip r:embed="rId3"/>
              <a:stretch>
                <a:fillRect t="-1600" b="-1600"/>
              </a:stretch>
            </a:blipFill>
          </p:spPr>
        </p:sp>
      </p:grpSp>
      <p:sp>
        <p:nvSpPr>
          <p:cNvPr id="18" name="TextBox 18"/>
          <p:cNvSpPr txBox="1"/>
          <p:nvPr/>
        </p:nvSpPr>
        <p:spPr>
          <a:xfrm>
            <a:off x="2361570" y="729030"/>
            <a:ext cx="7205635" cy="9927254"/>
          </a:xfrm>
          <a:prstGeom prst="rect">
            <a:avLst/>
          </a:prstGeom>
        </p:spPr>
        <p:txBody>
          <a:bodyPr lIns="0" tIns="0" rIns="0" bIns="0" rtlCol="0" anchor="t">
            <a:spAutoFit/>
          </a:bodyPr>
          <a:lstStyle/>
          <a:p>
            <a:pPr algn="l">
              <a:lnSpc>
                <a:spcPts val="5515"/>
              </a:lnSpc>
            </a:pPr>
            <a:r>
              <a:rPr lang="en-US" sz="3939">
                <a:solidFill>
                  <a:srgbClr val="FF914D"/>
                </a:solidFill>
                <a:latin typeface="Times New Roman"/>
                <a:ea typeface="Times New Roman"/>
                <a:cs typeface="Times New Roman"/>
                <a:sym typeface="Times New Roman"/>
              </a:rPr>
              <a:t>USE CASES</a:t>
            </a:r>
          </a:p>
          <a:p>
            <a:pPr algn="l">
              <a:lnSpc>
                <a:spcPts val="4621"/>
              </a:lnSpc>
            </a:pPr>
            <a:r>
              <a:rPr lang="en-US" sz="3301">
                <a:solidFill>
                  <a:srgbClr val="ACCAE4"/>
                </a:solidFill>
                <a:latin typeface="Times New Roman"/>
                <a:ea typeface="Times New Roman"/>
                <a:cs typeface="Times New Roman"/>
                <a:sym typeface="Times New Roman"/>
              </a:rPr>
              <a:t>1.    Route Planning – Decide which new routes to launch.</a:t>
            </a:r>
          </a:p>
          <a:p>
            <a:pPr algn="l">
              <a:lnSpc>
                <a:spcPts val="4621"/>
              </a:lnSpc>
            </a:pPr>
            <a:r>
              <a:rPr lang="en-US" sz="3301">
                <a:solidFill>
                  <a:srgbClr val="ACCAE4"/>
                </a:solidFill>
                <a:latin typeface="Times New Roman"/>
                <a:ea typeface="Times New Roman"/>
                <a:cs typeface="Times New Roman"/>
                <a:sym typeface="Times New Roman"/>
              </a:rPr>
              <a:t>2.  Flight Scheduling – Optimize departure and arrival timings.</a:t>
            </a:r>
          </a:p>
          <a:p>
            <a:pPr algn="l">
              <a:lnSpc>
                <a:spcPts val="4621"/>
              </a:lnSpc>
            </a:pPr>
            <a:r>
              <a:rPr lang="en-US" sz="3301">
                <a:solidFill>
                  <a:srgbClr val="ACCAE4"/>
                </a:solidFill>
                <a:latin typeface="Times New Roman"/>
                <a:ea typeface="Times New Roman"/>
                <a:cs typeface="Times New Roman"/>
                <a:sym typeface="Times New Roman"/>
              </a:rPr>
              <a:t>3.  Booking Management – Track bookings per route.</a:t>
            </a:r>
          </a:p>
          <a:p>
            <a:pPr algn="l">
              <a:lnSpc>
                <a:spcPts val="4621"/>
              </a:lnSpc>
            </a:pPr>
            <a:r>
              <a:rPr lang="en-US" sz="3301">
                <a:solidFill>
                  <a:srgbClr val="ACCAE4"/>
                </a:solidFill>
                <a:latin typeface="Times New Roman"/>
                <a:ea typeface="Times New Roman"/>
                <a:cs typeface="Times New Roman"/>
                <a:sym typeface="Times New Roman"/>
              </a:rPr>
              <a:t>4.  Demand Analysis – Analyze passenger trends for each route.</a:t>
            </a:r>
          </a:p>
          <a:p>
            <a:pPr algn="l">
              <a:lnSpc>
                <a:spcPts val="4621"/>
              </a:lnSpc>
            </a:pPr>
            <a:r>
              <a:rPr lang="en-US" sz="3301">
                <a:solidFill>
                  <a:srgbClr val="ACCAE4"/>
                </a:solidFill>
                <a:latin typeface="Times New Roman"/>
                <a:ea typeface="Times New Roman"/>
                <a:cs typeface="Times New Roman"/>
                <a:sym typeface="Times New Roman"/>
              </a:rPr>
              <a:t>5.  Performance Monitoring – Track load factor, delays, and revenue per route.</a:t>
            </a:r>
          </a:p>
          <a:p>
            <a:pPr algn="l">
              <a:lnSpc>
                <a:spcPts val="5515"/>
              </a:lnSpc>
            </a:pPr>
            <a:endParaRPr lang="en-US" sz="3301">
              <a:solidFill>
                <a:srgbClr val="ACCAE4"/>
              </a:solidFill>
              <a:latin typeface="Times New Roman"/>
              <a:ea typeface="Times New Roman"/>
              <a:cs typeface="Times New Roman"/>
              <a:sym typeface="Times New Roman"/>
            </a:endParaRPr>
          </a:p>
          <a:p>
            <a:pPr algn="l">
              <a:lnSpc>
                <a:spcPts val="5515"/>
              </a:lnSpc>
            </a:pPr>
            <a:endParaRPr lang="en-US" sz="3301">
              <a:solidFill>
                <a:srgbClr val="ACCAE4"/>
              </a:solidFill>
              <a:latin typeface="Times New Roman"/>
              <a:ea typeface="Times New Roman"/>
              <a:cs typeface="Times New Roman"/>
              <a:sym typeface="Times New Roman"/>
            </a:endParaRPr>
          </a:p>
          <a:p>
            <a:pPr algn="l">
              <a:lnSpc>
                <a:spcPts val="3726"/>
              </a:lnSpc>
            </a:pPr>
            <a:endParaRPr lang="en-US" sz="3301">
              <a:solidFill>
                <a:srgbClr val="ACCAE4"/>
              </a:solidFill>
              <a:latin typeface="Times New Roman"/>
              <a:ea typeface="Times New Roman"/>
              <a:cs typeface="Times New Roman"/>
              <a:sym typeface="Times New Roman"/>
            </a:endParaRPr>
          </a:p>
          <a:p>
            <a:pPr algn="l">
              <a:lnSpc>
                <a:spcPts val="3726"/>
              </a:lnSpc>
            </a:pPr>
            <a:endParaRPr lang="en-US" sz="3301">
              <a:solidFill>
                <a:srgbClr val="ACCAE4"/>
              </a:solidFill>
              <a:latin typeface="Times New Roman"/>
              <a:ea typeface="Times New Roman"/>
              <a:cs typeface="Times New Roman"/>
              <a:sym typeface="Times New Roman"/>
            </a:endParaRPr>
          </a:p>
          <a:p>
            <a:pPr algn="l">
              <a:lnSpc>
                <a:spcPts val="3726"/>
              </a:lnSpc>
            </a:pPr>
            <a:endParaRPr lang="en-US" sz="3301">
              <a:solidFill>
                <a:srgbClr val="ACCAE4"/>
              </a:solidFill>
              <a:latin typeface="Times New Roman"/>
              <a:ea typeface="Times New Roman"/>
              <a:cs typeface="Times New Roman"/>
              <a:sym typeface="Times New Roman"/>
            </a:endParaRPr>
          </a:p>
        </p:txBody>
      </p:sp>
      <p:sp>
        <p:nvSpPr>
          <p:cNvPr id="19" name="TextBox 19"/>
          <p:cNvSpPr txBox="1"/>
          <p:nvPr/>
        </p:nvSpPr>
        <p:spPr>
          <a:xfrm>
            <a:off x="16306120" y="9478027"/>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36</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44440" y="6616939"/>
            <a:ext cx="19376880" cy="3815775"/>
            <a:chOff x="0" y="0"/>
            <a:chExt cx="5103376" cy="1004978"/>
          </a:xfrm>
        </p:grpSpPr>
        <p:sp>
          <p:nvSpPr>
            <p:cNvPr id="3" name="Freeform 3"/>
            <p:cNvSpPr/>
            <p:nvPr/>
          </p:nvSpPr>
          <p:spPr>
            <a:xfrm>
              <a:off x="0" y="0"/>
              <a:ext cx="5103376" cy="1004978"/>
            </a:xfrm>
            <a:custGeom>
              <a:avLst/>
              <a:gdLst/>
              <a:ahLst/>
              <a:cxnLst/>
              <a:rect l="l" t="t" r="r" b="b"/>
              <a:pathLst>
                <a:path w="5103376" h="1004978">
                  <a:moveTo>
                    <a:pt x="0" y="0"/>
                  </a:moveTo>
                  <a:lnTo>
                    <a:pt x="5103376" y="0"/>
                  </a:lnTo>
                  <a:lnTo>
                    <a:pt x="5103376" y="1004978"/>
                  </a:lnTo>
                  <a:lnTo>
                    <a:pt x="0" y="1004978"/>
                  </a:lnTo>
                  <a:close/>
                </a:path>
              </a:pathLst>
            </a:custGeom>
            <a:solidFill>
              <a:srgbClr val="263744"/>
            </a:solidFill>
          </p:spPr>
        </p:sp>
        <p:sp>
          <p:nvSpPr>
            <p:cNvPr id="4" name="TextBox 4"/>
            <p:cNvSpPr txBox="1"/>
            <p:nvPr/>
          </p:nvSpPr>
          <p:spPr>
            <a:xfrm>
              <a:off x="0" y="-38100"/>
              <a:ext cx="5103376" cy="1043078"/>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3C586D"/>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3C586D"/>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3C586D"/>
            </a:solidFill>
            <a:prstDash val="solid"/>
            <a:headEnd type="none" w="sm" len="sm"/>
            <a:tailEnd type="none" w="sm" len="sm"/>
          </a:ln>
        </p:spPr>
      </p:sp>
      <p:grpSp>
        <p:nvGrpSpPr>
          <p:cNvPr id="8" name="Group 8"/>
          <p:cNvGrpSpPr/>
          <p:nvPr/>
        </p:nvGrpSpPr>
        <p:grpSpPr>
          <a:xfrm>
            <a:off x="15554081" y="8762656"/>
            <a:ext cx="2019706" cy="453570"/>
            <a:chOff x="0" y="0"/>
            <a:chExt cx="1084619" cy="243575"/>
          </a:xfrm>
        </p:grpSpPr>
        <p:sp>
          <p:nvSpPr>
            <p:cNvPr id="9" name="Freeform 9"/>
            <p:cNvSpPr/>
            <p:nvPr/>
          </p:nvSpPr>
          <p:spPr>
            <a:xfrm>
              <a:off x="0" y="0"/>
              <a:ext cx="1084619" cy="243575"/>
            </a:xfrm>
            <a:custGeom>
              <a:avLst/>
              <a:gdLst/>
              <a:ahLst/>
              <a:cxnLst/>
              <a:rect l="l" t="t" r="r" b="b"/>
              <a:pathLst>
                <a:path w="1084619" h="243575">
                  <a:moveTo>
                    <a:pt x="881419" y="0"/>
                  </a:moveTo>
                  <a:cubicBezTo>
                    <a:pt x="993644" y="0"/>
                    <a:pt x="1084619" y="54526"/>
                    <a:pt x="1084619" y="121788"/>
                  </a:cubicBezTo>
                  <a:cubicBezTo>
                    <a:pt x="1084619" y="189049"/>
                    <a:pt x="993644" y="243575"/>
                    <a:pt x="881419" y="243575"/>
                  </a:cubicBezTo>
                  <a:lnTo>
                    <a:pt x="203200" y="243575"/>
                  </a:lnTo>
                  <a:cubicBezTo>
                    <a:pt x="90976" y="243575"/>
                    <a:pt x="0" y="189049"/>
                    <a:pt x="0" y="121788"/>
                  </a:cubicBezTo>
                  <a:cubicBezTo>
                    <a:pt x="0" y="54526"/>
                    <a:pt x="90976" y="0"/>
                    <a:pt x="203200" y="0"/>
                  </a:cubicBezTo>
                  <a:close/>
                </a:path>
              </a:pathLst>
            </a:custGeom>
            <a:solidFill>
              <a:srgbClr val="6489A8"/>
            </a:solidFill>
          </p:spPr>
        </p:sp>
        <p:sp>
          <p:nvSpPr>
            <p:cNvPr id="10" name="TextBox 10"/>
            <p:cNvSpPr txBox="1"/>
            <p:nvPr/>
          </p:nvSpPr>
          <p:spPr>
            <a:xfrm>
              <a:off x="0" y="-38100"/>
              <a:ext cx="1084619" cy="281675"/>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294825" y="239518"/>
            <a:ext cx="11698350" cy="860425"/>
          </a:xfrm>
          <a:prstGeom prst="rect">
            <a:avLst/>
          </a:prstGeom>
        </p:spPr>
        <p:txBody>
          <a:bodyPr lIns="0" tIns="0" rIns="0" bIns="0" rtlCol="0" anchor="t">
            <a:spAutoFit/>
          </a:bodyPr>
          <a:lstStyle/>
          <a:p>
            <a:pPr algn="ctr">
              <a:lnSpc>
                <a:spcPts val="6499"/>
              </a:lnSpc>
            </a:pPr>
            <a:r>
              <a:rPr lang="en-US" sz="6499" b="1">
                <a:solidFill>
                  <a:srgbClr val="263744"/>
                </a:solidFill>
                <a:latin typeface="Inter Bold"/>
                <a:ea typeface="Inter Bold"/>
                <a:cs typeface="Inter Bold"/>
                <a:sym typeface="Inter Bold"/>
              </a:rPr>
              <a:t>CONCLUSION</a:t>
            </a:r>
          </a:p>
        </p:txBody>
      </p:sp>
      <p:sp>
        <p:nvSpPr>
          <p:cNvPr id="12" name="TextBox 12"/>
          <p:cNvSpPr txBox="1"/>
          <p:nvPr/>
        </p:nvSpPr>
        <p:spPr>
          <a:xfrm>
            <a:off x="2127548" y="1905613"/>
            <a:ext cx="13858306" cy="3237887"/>
          </a:xfrm>
          <a:prstGeom prst="rect">
            <a:avLst/>
          </a:prstGeom>
        </p:spPr>
        <p:txBody>
          <a:bodyPr lIns="0" tIns="0" rIns="0" bIns="0" rtlCol="0" anchor="t">
            <a:spAutoFit/>
          </a:bodyPr>
          <a:lstStyle/>
          <a:p>
            <a:pPr algn="ctr">
              <a:lnSpc>
                <a:spcPts val="3698"/>
              </a:lnSpc>
            </a:pPr>
            <a:r>
              <a:rPr lang="en-US" sz="2641">
                <a:solidFill>
                  <a:srgbClr val="000000"/>
                </a:solidFill>
                <a:latin typeface="Gagalin"/>
                <a:ea typeface="Gagalin"/>
                <a:cs typeface="Gagalin"/>
                <a:sym typeface="Gagalin"/>
              </a:rPr>
              <a:t>The Airline Route Map project helps airlines manage and optimize flight routes by analyzing passenger demand, route performance, and operational efficiency. It provides valuable insights for planning new routes, improving existing ones, and making data-driven decisions. By using this project, airlines can optimize schedules, reduce costs, increase revenue, and enhance customer satisfaction, supporting strategic growth and competitiveness in the aviation industry.</a:t>
            </a:r>
          </a:p>
          <a:p>
            <a:pPr algn="ctr">
              <a:lnSpc>
                <a:spcPts val="3698"/>
              </a:lnSpc>
            </a:pPr>
            <a:endParaRPr lang="en-US" sz="2641">
              <a:solidFill>
                <a:srgbClr val="000000"/>
              </a:solidFill>
              <a:latin typeface="Gagalin"/>
              <a:ea typeface="Gagalin"/>
              <a:cs typeface="Gagalin"/>
              <a:sym typeface="Gagalin"/>
            </a:endParaRPr>
          </a:p>
        </p:txBody>
      </p:sp>
      <p:sp>
        <p:nvSpPr>
          <p:cNvPr id="13" name="TextBox 13"/>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37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666" b="-16666"/>
            </a:stretch>
          </a:blipFill>
        </p:spPr>
      </p:sp>
      <p:grpSp>
        <p:nvGrpSpPr>
          <p:cNvPr id="3" name="Group 3"/>
          <p:cNvGrpSpPr/>
          <p:nvPr/>
        </p:nvGrpSpPr>
        <p:grpSpPr>
          <a:xfrm>
            <a:off x="1028700" y="0"/>
            <a:ext cx="17566674" cy="10680117"/>
            <a:chOff x="0" y="0"/>
            <a:chExt cx="4626614" cy="2812870"/>
          </a:xfrm>
        </p:grpSpPr>
        <p:sp>
          <p:nvSpPr>
            <p:cNvPr id="4" name="Freeform 4"/>
            <p:cNvSpPr/>
            <p:nvPr/>
          </p:nvSpPr>
          <p:spPr>
            <a:xfrm>
              <a:off x="0" y="0"/>
              <a:ext cx="4626614" cy="2812870"/>
            </a:xfrm>
            <a:custGeom>
              <a:avLst/>
              <a:gdLst/>
              <a:ahLst/>
              <a:cxnLst/>
              <a:rect l="l" t="t" r="r" b="b"/>
              <a:pathLst>
                <a:path w="4626614" h="2812870">
                  <a:moveTo>
                    <a:pt x="0" y="0"/>
                  </a:moveTo>
                  <a:lnTo>
                    <a:pt x="4626614" y="0"/>
                  </a:lnTo>
                  <a:lnTo>
                    <a:pt x="4626614" y="2812870"/>
                  </a:lnTo>
                  <a:lnTo>
                    <a:pt x="0" y="2812870"/>
                  </a:lnTo>
                  <a:close/>
                </a:path>
              </a:pathLst>
            </a:custGeom>
            <a:gradFill rotWithShape="1">
              <a:gsLst>
                <a:gs pos="0">
                  <a:srgbClr val="283E51">
                    <a:alpha val="0"/>
                  </a:srgbClr>
                </a:gs>
                <a:gs pos="33333">
                  <a:srgbClr val="283E51">
                    <a:alpha val="75500"/>
                  </a:srgbClr>
                </a:gs>
                <a:gs pos="66667">
                  <a:srgbClr val="283E51">
                    <a:alpha val="100000"/>
                  </a:srgbClr>
                </a:gs>
                <a:gs pos="100000">
                  <a:srgbClr val="122737">
                    <a:alpha val="100000"/>
                  </a:srgbClr>
                </a:gs>
              </a:gsLst>
              <a:lin ang="0"/>
            </a:gradFill>
          </p:spPr>
        </p:sp>
        <p:sp>
          <p:nvSpPr>
            <p:cNvPr id="5" name="TextBox 5"/>
            <p:cNvSpPr txBox="1"/>
            <p:nvPr/>
          </p:nvSpPr>
          <p:spPr>
            <a:xfrm>
              <a:off x="0" y="-38100"/>
              <a:ext cx="4626614" cy="285097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2519881" y="3007153"/>
            <a:ext cx="4691794" cy="469179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489A8"/>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0888395" y="3045253"/>
            <a:ext cx="2674155" cy="267415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CAE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2609208" y="6182504"/>
            <a:ext cx="1478343" cy="147834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CCAE4">
                <a:alpha val="49804"/>
              </a:srgbClr>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032337" y="8893175"/>
            <a:ext cx="353245" cy="353245"/>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4A2B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8" name="AutoShape 18"/>
          <p:cNvSpPr/>
          <p:nvPr/>
        </p:nvSpPr>
        <p:spPr>
          <a:xfrm>
            <a:off x="16626823" y="1297609"/>
            <a:ext cx="632477" cy="0"/>
          </a:xfrm>
          <a:prstGeom prst="line">
            <a:avLst/>
          </a:prstGeom>
          <a:ln w="38100" cap="flat">
            <a:solidFill>
              <a:srgbClr val="CBE5FA"/>
            </a:solidFill>
            <a:prstDash val="solid"/>
            <a:headEnd type="none" w="sm" len="sm"/>
            <a:tailEnd type="none" w="sm" len="sm"/>
          </a:ln>
        </p:spPr>
      </p:sp>
      <p:sp>
        <p:nvSpPr>
          <p:cNvPr id="19" name="AutoShape 19"/>
          <p:cNvSpPr/>
          <p:nvPr/>
        </p:nvSpPr>
        <p:spPr>
          <a:xfrm>
            <a:off x="16626823" y="1483471"/>
            <a:ext cx="632477" cy="0"/>
          </a:xfrm>
          <a:prstGeom prst="line">
            <a:avLst/>
          </a:prstGeom>
          <a:ln w="38100" cap="flat">
            <a:solidFill>
              <a:srgbClr val="CBE5FA"/>
            </a:solidFill>
            <a:prstDash val="solid"/>
            <a:headEnd type="none" w="sm" len="sm"/>
            <a:tailEnd type="none" w="sm" len="sm"/>
          </a:ln>
        </p:spPr>
      </p:sp>
      <p:sp>
        <p:nvSpPr>
          <p:cNvPr id="20" name="AutoShape 20"/>
          <p:cNvSpPr/>
          <p:nvPr/>
        </p:nvSpPr>
        <p:spPr>
          <a:xfrm>
            <a:off x="16626823" y="1099942"/>
            <a:ext cx="632477" cy="0"/>
          </a:xfrm>
          <a:prstGeom prst="line">
            <a:avLst/>
          </a:prstGeom>
          <a:ln w="38100" cap="flat">
            <a:solidFill>
              <a:srgbClr val="CBE5FA"/>
            </a:solidFill>
            <a:prstDash val="solid"/>
            <a:headEnd type="none" w="sm" len="sm"/>
            <a:tailEnd type="none" w="sm" len="sm"/>
          </a:ln>
        </p:spPr>
      </p:sp>
      <p:sp>
        <p:nvSpPr>
          <p:cNvPr id="21" name="TextBox 21"/>
          <p:cNvSpPr txBox="1"/>
          <p:nvPr/>
        </p:nvSpPr>
        <p:spPr>
          <a:xfrm>
            <a:off x="4286093" y="3566803"/>
            <a:ext cx="11818095" cy="2307391"/>
          </a:xfrm>
          <a:prstGeom prst="rect">
            <a:avLst/>
          </a:prstGeom>
        </p:spPr>
        <p:txBody>
          <a:bodyPr lIns="0" tIns="0" rIns="0" bIns="0" rtlCol="0" anchor="t">
            <a:spAutoFit/>
          </a:bodyPr>
          <a:lstStyle/>
          <a:p>
            <a:pPr algn="r">
              <a:lnSpc>
                <a:spcPts val="18770"/>
              </a:lnSpc>
            </a:pPr>
            <a:r>
              <a:rPr lang="en-US" sz="13407" b="1">
                <a:solidFill>
                  <a:srgbClr val="FFFFFF"/>
                </a:solidFill>
                <a:latin typeface="Inter Bold"/>
                <a:ea typeface="Inter Bold"/>
                <a:cs typeface="Inter Bold"/>
                <a:sym typeface="Inter Bold"/>
              </a:rPr>
              <a:t>THANK YOU</a:t>
            </a:r>
          </a:p>
        </p:txBody>
      </p:sp>
      <p:sp>
        <p:nvSpPr>
          <p:cNvPr id="22" name="TextBox 22"/>
          <p:cNvSpPr txBox="1"/>
          <p:nvPr/>
        </p:nvSpPr>
        <p:spPr>
          <a:xfrm>
            <a:off x="3545193" y="5752007"/>
            <a:ext cx="12549470" cy="1044390"/>
          </a:xfrm>
          <a:prstGeom prst="rect">
            <a:avLst/>
          </a:prstGeom>
        </p:spPr>
        <p:txBody>
          <a:bodyPr lIns="0" tIns="0" rIns="0" bIns="0" rtlCol="0" anchor="t">
            <a:spAutoFit/>
          </a:bodyPr>
          <a:lstStyle/>
          <a:p>
            <a:pPr algn="r">
              <a:lnSpc>
                <a:spcPts val="8585"/>
              </a:lnSpc>
            </a:pPr>
            <a:r>
              <a:rPr lang="en-US" sz="6132" b="1">
                <a:solidFill>
                  <a:srgbClr val="CBE5FA"/>
                </a:solidFill>
                <a:latin typeface="Montserrat Semi-Bold"/>
                <a:ea typeface="Montserrat Semi-Bold"/>
                <a:cs typeface="Montserrat Semi-Bold"/>
                <a:sym typeface="Montserrat Semi-Bold"/>
              </a:rPr>
              <a:t>FOR YOUR NICE ATTENTION</a:t>
            </a:r>
          </a:p>
        </p:txBody>
      </p:sp>
      <p:grpSp>
        <p:nvGrpSpPr>
          <p:cNvPr id="23" name="Group 23"/>
          <p:cNvGrpSpPr/>
          <p:nvPr/>
        </p:nvGrpSpPr>
        <p:grpSpPr>
          <a:xfrm>
            <a:off x="15985854" y="8781148"/>
            <a:ext cx="1273446" cy="477152"/>
            <a:chOff x="0" y="0"/>
            <a:chExt cx="1084619" cy="406400"/>
          </a:xfrm>
        </p:grpSpPr>
        <p:sp>
          <p:nvSpPr>
            <p:cNvPr id="24" name="Freeform 24"/>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25" name="TextBox 25"/>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38</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15985854" y="8781148"/>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411227" y="3948033"/>
            <a:ext cx="8374030" cy="4308605"/>
          </a:xfrm>
          <a:custGeom>
            <a:avLst/>
            <a:gdLst/>
            <a:ahLst/>
            <a:cxnLst/>
            <a:rect l="l" t="t" r="r" b="b"/>
            <a:pathLst>
              <a:path w="8374030" h="4308605">
                <a:moveTo>
                  <a:pt x="0" y="0"/>
                </a:moveTo>
                <a:lnTo>
                  <a:pt x="8374030" y="0"/>
                </a:lnTo>
                <a:lnTo>
                  <a:pt x="8374030" y="4308605"/>
                </a:lnTo>
                <a:lnTo>
                  <a:pt x="0" y="4308605"/>
                </a:lnTo>
                <a:lnTo>
                  <a:pt x="0" y="0"/>
                </a:lnTo>
                <a:close/>
              </a:path>
            </a:pathLst>
          </a:custGeom>
          <a:blipFill>
            <a:blip r:embed="rId2"/>
            <a:stretch>
              <a:fillRect r="-34956"/>
            </a:stretch>
          </a:blipFill>
        </p:spPr>
      </p:sp>
      <p:sp>
        <p:nvSpPr>
          <p:cNvPr id="15" name="TextBox 15"/>
          <p:cNvSpPr txBox="1"/>
          <p:nvPr/>
        </p:nvSpPr>
        <p:spPr>
          <a:xfrm>
            <a:off x="3180763" y="437185"/>
            <a:ext cx="10209074" cy="860425"/>
          </a:xfrm>
          <a:prstGeom prst="rect">
            <a:avLst/>
          </a:prstGeom>
        </p:spPr>
        <p:txBody>
          <a:bodyPr lIns="0" tIns="0" rIns="0" bIns="0" rtlCol="0" anchor="t">
            <a:spAutoFit/>
          </a:bodyPr>
          <a:lstStyle/>
          <a:p>
            <a:pPr algn="l">
              <a:lnSpc>
                <a:spcPts val="6499"/>
              </a:lnSpc>
            </a:pPr>
            <a:r>
              <a:rPr lang="en-US" sz="6499" b="1">
                <a:solidFill>
                  <a:srgbClr val="000000"/>
                </a:solidFill>
                <a:latin typeface="Inter Bold"/>
                <a:ea typeface="Inter Bold"/>
                <a:cs typeface="Inter Bold"/>
                <a:sym typeface="Inter Bold"/>
              </a:rPr>
              <a:t> STRUCTURE OF TABLES</a:t>
            </a:r>
          </a:p>
        </p:txBody>
      </p:sp>
      <p:sp>
        <p:nvSpPr>
          <p:cNvPr id="16" name="TextBox 16"/>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04</a:t>
            </a:r>
          </a:p>
        </p:txBody>
      </p:sp>
      <p:sp>
        <p:nvSpPr>
          <p:cNvPr id="17" name="TextBox 17"/>
          <p:cNvSpPr txBox="1"/>
          <p:nvPr/>
        </p:nvSpPr>
        <p:spPr>
          <a:xfrm>
            <a:off x="11499101" y="1993535"/>
            <a:ext cx="5123476" cy="6805393"/>
          </a:xfrm>
          <a:prstGeom prst="rect">
            <a:avLst/>
          </a:prstGeom>
        </p:spPr>
        <p:txBody>
          <a:bodyPr lIns="0" tIns="0" rIns="0" bIns="0" rtlCol="0" anchor="t">
            <a:spAutoFit/>
          </a:bodyPr>
          <a:lstStyle/>
          <a:p>
            <a:pPr algn="l">
              <a:lnSpc>
                <a:spcPts val="4019"/>
              </a:lnSpc>
            </a:pPr>
            <a:r>
              <a:rPr lang="en-US" sz="2871">
                <a:solidFill>
                  <a:srgbClr val="FF3131"/>
                </a:solidFill>
                <a:latin typeface="Archivo Black"/>
                <a:ea typeface="Archivo Black"/>
                <a:cs typeface="Archivo Black"/>
                <a:sym typeface="Archivo Black"/>
              </a:rPr>
              <a:t>2)EMPLOYEE TABLE</a:t>
            </a:r>
          </a:p>
          <a:p>
            <a:pPr algn="l">
              <a:lnSpc>
                <a:spcPts val="3879"/>
              </a:lnSpc>
            </a:pPr>
            <a:endParaRPr lang="en-US" sz="2871">
              <a:solidFill>
                <a:srgbClr val="FF3131"/>
              </a:solidFill>
              <a:latin typeface="Archivo Black"/>
              <a:ea typeface="Archivo Black"/>
              <a:cs typeface="Archivo Black"/>
              <a:sym typeface="Archivo Black"/>
            </a:endParaRPr>
          </a:p>
          <a:p>
            <a:pPr algn="l">
              <a:lnSpc>
                <a:spcPts val="3879"/>
              </a:lnSpc>
            </a:pPr>
            <a:r>
              <a:rPr lang="en-US" sz="2771">
                <a:solidFill>
                  <a:srgbClr val="263744"/>
                </a:solidFill>
                <a:latin typeface="Fredoka"/>
                <a:ea typeface="Fredoka"/>
                <a:cs typeface="Fredoka"/>
                <a:sym typeface="Fredoka"/>
              </a:rPr>
              <a:t>-- Employees table</a:t>
            </a:r>
          </a:p>
          <a:p>
            <a:pPr algn="l">
              <a:lnSpc>
                <a:spcPts val="3879"/>
              </a:lnSpc>
            </a:pPr>
            <a:r>
              <a:rPr lang="en-US" sz="2771">
                <a:solidFill>
                  <a:srgbClr val="263744"/>
                </a:solidFill>
                <a:latin typeface="Fredoka"/>
                <a:ea typeface="Fredoka"/>
                <a:cs typeface="Fredoka"/>
                <a:sym typeface="Fredoka"/>
              </a:rPr>
              <a:t>CREATE TABLE Employees (</a:t>
            </a:r>
          </a:p>
          <a:p>
            <a:pPr algn="l">
              <a:lnSpc>
                <a:spcPts val="3879"/>
              </a:lnSpc>
            </a:pPr>
            <a:r>
              <a:rPr lang="en-US" sz="2771">
                <a:solidFill>
                  <a:srgbClr val="263744"/>
                </a:solidFill>
                <a:latin typeface="Fredoka"/>
                <a:ea typeface="Fredoka"/>
                <a:cs typeface="Fredoka"/>
                <a:sym typeface="Fredoka"/>
              </a:rPr>
              <a:t>   EmployeeID INT,</a:t>
            </a:r>
          </a:p>
          <a:p>
            <a:pPr algn="l">
              <a:lnSpc>
                <a:spcPts val="3879"/>
              </a:lnSpc>
            </a:pPr>
            <a:r>
              <a:rPr lang="en-US" sz="2771">
                <a:solidFill>
                  <a:srgbClr val="263744"/>
                </a:solidFill>
                <a:latin typeface="Fredoka"/>
                <a:ea typeface="Fredoka"/>
                <a:cs typeface="Fredoka"/>
                <a:sym typeface="Fredoka"/>
              </a:rPr>
              <a:t>   EmployeeName VARCHAR(100),</a:t>
            </a:r>
          </a:p>
          <a:p>
            <a:pPr algn="l">
              <a:lnSpc>
                <a:spcPts val="3879"/>
              </a:lnSpc>
            </a:pPr>
            <a:r>
              <a:rPr lang="en-US" sz="2771">
                <a:solidFill>
                  <a:srgbClr val="263744"/>
                </a:solidFill>
                <a:latin typeface="Fredoka"/>
                <a:ea typeface="Fredoka"/>
                <a:cs typeface="Fredoka"/>
                <a:sym typeface="Fredoka"/>
              </a:rPr>
              <a:t> JobRole VARCHAR(100)</a:t>
            </a:r>
          </a:p>
          <a:p>
            <a:pPr algn="l">
              <a:lnSpc>
                <a:spcPts val="3879"/>
              </a:lnSpc>
            </a:pPr>
            <a:r>
              <a:rPr lang="en-US" sz="2771">
                <a:solidFill>
                  <a:srgbClr val="263744"/>
                </a:solidFill>
                <a:latin typeface="Fredoka"/>
                <a:ea typeface="Fredoka"/>
                <a:cs typeface="Fredoka"/>
                <a:sym typeface="Fredoka"/>
              </a:rPr>
              <a:t>   Salary INT,</a:t>
            </a:r>
          </a:p>
          <a:p>
            <a:pPr algn="l">
              <a:lnSpc>
                <a:spcPts val="3879"/>
              </a:lnSpc>
            </a:pPr>
            <a:r>
              <a:rPr lang="en-US" sz="2771">
                <a:solidFill>
                  <a:srgbClr val="263744"/>
                </a:solidFill>
                <a:latin typeface="Fredoka"/>
                <a:ea typeface="Fredoka"/>
                <a:cs typeface="Fredoka"/>
                <a:sym typeface="Fredoka"/>
              </a:rPr>
              <a:t>   BaseAirport VARCHAR(100),</a:t>
            </a:r>
          </a:p>
          <a:p>
            <a:pPr algn="l">
              <a:lnSpc>
                <a:spcPts val="3879"/>
              </a:lnSpc>
            </a:pPr>
            <a:r>
              <a:rPr lang="en-US" sz="2771">
                <a:solidFill>
                  <a:srgbClr val="263744"/>
                </a:solidFill>
                <a:latin typeface="Fredoka"/>
                <a:ea typeface="Fredoka"/>
                <a:cs typeface="Fredoka"/>
                <a:sym typeface="Fredoka"/>
              </a:rPr>
              <a:t>   JoiningDate DATE</a:t>
            </a:r>
          </a:p>
          <a:p>
            <a:pPr algn="l">
              <a:lnSpc>
                <a:spcPts val="3879"/>
              </a:lnSpc>
            </a:pPr>
            <a:r>
              <a:rPr lang="en-US" sz="2771">
                <a:solidFill>
                  <a:srgbClr val="263744"/>
                </a:solidFill>
                <a:latin typeface="Fredoka"/>
                <a:ea typeface="Fredoka"/>
                <a:cs typeface="Fredoka"/>
                <a:sym typeface="Fredoka"/>
              </a:rPr>
              <a:t>);</a:t>
            </a:r>
          </a:p>
          <a:p>
            <a:pPr algn="l">
              <a:lnSpc>
                <a:spcPts val="3879"/>
              </a:lnSpc>
            </a:pPr>
            <a:endParaRPr lang="en-US" sz="2771">
              <a:solidFill>
                <a:srgbClr val="263744"/>
              </a:solidFill>
              <a:latin typeface="Fredoka"/>
              <a:ea typeface="Fredoka"/>
              <a:cs typeface="Fredoka"/>
              <a:sym typeface="Fredoka"/>
            </a:endParaRPr>
          </a:p>
          <a:p>
            <a:pPr algn="l">
              <a:lnSpc>
                <a:spcPts val="3879"/>
              </a:lnSpc>
            </a:pPr>
            <a:endParaRPr lang="en-US" sz="2771">
              <a:solidFill>
                <a:srgbClr val="263744"/>
              </a:solidFill>
              <a:latin typeface="Fredoka"/>
              <a:ea typeface="Fredoka"/>
              <a:cs typeface="Fredoka"/>
              <a:sym typeface="Fredok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15985854" y="8781148"/>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28700" y="4401910"/>
            <a:ext cx="9258736" cy="4379238"/>
          </a:xfrm>
          <a:custGeom>
            <a:avLst/>
            <a:gdLst/>
            <a:ahLst/>
            <a:cxnLst/>
            <a:rect l="l" t="t" r="r" b="b"/>
            <a:pathLst>
              <a:path w="9258736" h="4379238">
                <a:moveTo>
                  <a:pt x="0" y="0"/>
                </a:moveTo>
                <a:lnTo>
                  <a:pt x="9258736" y="0"/>
                </a:lnTo>
                <a:lnTo>
                  <a:pt x="9258736" y="4379238"/>
                </a:lnTo>
                <a:lnTo>
                  <a:pt x="0" y="4379238"/>
                </a:lnTo>
                <a:lnTo>
                  <a:pt x="0" y="0"/>
                </a:lnTo>
                <a:close/>
              </a:path>
            </a:pathLst>
          </a:custGeom>
          <a:blipFill>
            <a:blip r:embed="rId2"/>
            <a:stretch>
              <a:fillRect r="-22060"/>
            </a:stretch>
          </a:blipFill>
        </p:spPr>
      </p:sp>
      <p:sp>
        <p:nvSpPr>
          <p:cNvPr id="15" name="TextBox 15"/>
          <p:cNvSpPr txBox="1"/>
          <p:nvPr/>
        </p:nvSpPr>
        <p:spPr>
          <a:xfrm>
            <a:off x="3180763" y="437185"/>
            <a:ext cx="10209074" cy="860425"/>
          </a:xfrm>
          <a:prstGeom prst="rect">
            <a:avLst/>
          </a:prstGeom>
        </p:spPr>
        <p:txBody>
          <a:bodyPr lIns="0" tIns="0" rIns="0" bIns="0" rtlCol="0" anchor="t">
            <a:spAutoFit/>
          </a:bodyPr>
          <a:lstStyle/>
          <a:p>
            <a:pPr algn="l">
              <a:lnSpc>
                <a:spcPts val="6499"/>
              </a:lnSpc>
            </a:pPr>
            <a:r>
              <a:rPr lang="en-US" sz="6499" b="1">
                <a:solidFill>
                  <a:srgbClr val="000000"/>
                </a:solidFill>
                <a:latin typeface="Inter Bold"/>
                <a:ea typeface="Inter Bold"/>
                <a:cs typeface="Inter Bold"/>
                <a:sym typeface="Inter Bold"/>
              </a:rPr>
              <a:t> STRUCTURE OF TABLES</a:t>
            </a:r>
          </a:p>
        </p:txBody>
      </p:sp>
      <p:sp>
        <p:nvSpPr>
          <p:cNvPr id="16" name="TextBox 16"/>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05</a:t>
            </a:r>
          </a:p>
        </p:txBody>
      </p:sp>
      <p:sp>
        <p:nvSpPr>
          <p:cNvPr id="17" name="TextBox 17"/>
          <p:cNvSpPr txBox="1"/>
          <p:nvPr/>
        </p:nvSpPr>
        <p:spPr>
          <a:xfrm>
            <a:off x="11304367" y="2180221"/>
            <a:ext cx="5603214" cy="6390498"/>
          </a:xfrm>
          <a:prstGeom prst="rect">
            <a:avLst/>
          </a:prstGeom>
        </p:spPr>
        <p:txBody>
          <a:bodyPr lIns="0" tIns="0" rIns="0" bIns="0" rtlCol="0" anchor="t">
            <a:spAutoFit/>
          </a:bodyPr>
          <a:lstStyle/>
          <a:p>
            <a:pPr algn="l">
              <a:lnSpc>
                <a:spcPts val="4242"/>
              </a:lnSpc>
            </a:pPr>
            <a:r>
              <a:rPr lang="en-US" sz="3030">
                <a:solidFill>
                  <a:srgbClr val="FF3131"/>
                </a:solidFill>
                <a:latin typeface="Archivo Black"/>
                <a:ea typeface="Archivo Black"/>
                <a:cs typeface="Archivo Black"/>
                <a:sym typeface="Archivo Black"/>
              </a:rPr>
              <a:t>3)PASSENGERS TABLE</a:t>
            </a:r>
          </a:p>
          <a:p>
            <a:pPr algn="l">
              <a:lnSpc>
                <a:spcPts val="4242"/>
              </a:lnSpc>
            </a:pPr>
            <a:endParaRPr lang="en-US" sz="3030">
              <a:solidFill>
                <a:srgbClr val="FF3131"/>
              </a:solidFill>
              <a:latin typeface="Archivo Black"/>
              <a:ea typeface="Archivo Black"/>
              <a:cs typeface="Archivo Black"/>
              <a:sym typeface="Archivo Black"/>
            </a:endParaRPr>
          </a:p>
          <a:p>
            <a:pPr algn="l">
              <a:lnSpc>
                <a:spcPts val="4242"/>
              </a:lnSpc>
            </a:pPr>
            <a:r>
              <a:rPr lang="en-US" sz="3030">
                <a:solidFill>
                  <a:srgbClr val="263744"/>
                </a:solidFill>
                <a:latin typeface="Fredoka"/>
                <a:ea typeface="Fredoka"/>
                <a:cs typeface="Fredoka"/>
                <a:sym typeface="Fredoka"/>
              </a:rPr>
              <a:t>-- Passengers table</a:t>
            </a:r>
          </a:p>
          <a:p>
            <a:pPr algn="l">
              <a:lnSpc>
                <a:spcPts val="4242"/>
              </a:lnSpc>
            </a:pPr>
            <a:r>
              <a:rPr lang="en-US" sz="3030">
                <a:solidFill>
                  <a:srgbClr val="263744"/>
                </a:solidFill>
                <a:latin typeface="Fredoka"/>
                <a:ea typeface="Fredoka"/>
                <a:cs typeface="Fredoka"/>
                <a:sym typeface="Fredoka"/>
              </a:rPr>
              <a:t>CREATE TABLE Passengers (</a:t>
            </a:r>
          </a:p>
          <a:p>
            <a:pPr algn="l">
              <a:lnSpc>
                <a:spcPts val="4242"/>
              </a:lnSpc>
            </a:pPr>
            <a:r>
              <a:rPr lang="en-US" sz="3030">
                <a:solidFill>
                  <a:srgbClr val="263744"/>
                </a:solidFill>
                <a:latin typeface="Fredoka"/>
                <a:ea typeface="Fredoka"/>
                <a:cs typeface="Fredoka"/>
                <a:sym typeface="Fredoka"/>
              </a:rPr>
              <a:t>   PassengerID INT,</a:t>
            </a:r>
          </a:p>
          <a:p>
            <a:pPr algn="l">
              <a:lnSpc>
                <a:spcPts val="4242"/>
              </a:lnSpc>
            </a:pPr>
            <a:r>
              <a:rPr lang="en-US" sz="3030">
                <a:solidFill>
                  <a:srgbClr val="263744"/>
                </a:solidFill>
                <a:latin typeface="Fredoka"/>
                <a:ea typeface="Fredoka"/>
                <a:cs typeface="Fredoka"/>
                <a:sym typeface="Fredoka"/>
              </a:rPr>
              <a:t>   PassengerName VARCHAR(100),</a:t>
            </a:r>
          </a:p>
          <a:p>
            <a:pPr algn="l">
              <a:lnSpc>
                <a:spcPts val="4242"/>
              </a:lnSpc>
            </a:pPr>
            <a:r>
              <a:rPr lang="en-US" sz="3030">
                <a:solidFill>
                  <a:srgbClr val="263744"/>
                </a:solidFill>
                <a:latin typeface="Fredoka"/>
                <a:ea typeface="Fredoka"/>
                <a:cs typeface="Fredoka"/>
                <a:sym typeface="Fredoka"/>
              </a:rPr>
              <a:t>   Age INT,</a:t>
            </a:r>
          </a:p>
          <a:p>
            <a:pPr algn="l">
              <a:lnSpc>
                <a:spcPts val="4242"/>
              </a:lnSpc>
            </a:pPr>
            <a:r>
              <a:rPr lang="en-US" sz="3030">
                <a:solidFill>
                  <a:srgbClr val="263744"/>
                </a:solidFill>
                <a:latin typeface="Fredoka"/>
                <a:ea typeface="Fredoka"/>
                <a:cs typeface="Fredoka"/>
                <a:sym typeface="Fredoka"/>
              </a:rPr>
              <a:t>   Email VARCHAR(150),</a:t>
            </a:r>
          </a:p>
          <a:p>
            <a:pPr algn="l">
              <a:lnSpc>
                <a:spcPts val="4242"/>
              </a:lnSpc>
            </a:pPr>
            <a:r>
              <a:rPr lang="en-US" sz="3030">
                <a:solidFill>
                  <a:srgbClr val="263744"/>
                </a:solidFill>
                <a:latin typeface="Fredoka"/>
                <a:ea typeface="Fredoka"/>
                <a:cs typeface="Fredoka"/>
                <a:sym typeface="Fredoka"/>
              </a:rPr>
              <a:t>   Phone VARCHAR(20));</a:t>
            </a:r>
          </a:p>
          <a:p>
            <a:pPr algn="l">
              <a:lnSpc>
                <a:spcPts val="4242"/>
              </a:lnSpc>
            </a:pPr>
            <a:endParaRPr lang="en-US" sz="3030">
              <a:solidFill>
                <a:srgbClr val="263744"/>
              </a:solidFill>
              <a:latin typeface="Fredoka"/>
              <a:ea typeface="Fredoka"/>
              <a:cs typeface="Fredoka"/>
              <a:sym typeface="Fredoka"/>
            </a:endParaRPr>
          </a:p>
          <a:p>
            <a:pPr algn="l">
              <a:lnSpc>
                <a:spcPts val="4242"/>
              </a:lnSpc>
            </a:pPr>
            <a:endParaRPr lang="en-US" sz="3030">
              <a:solidFill>
                <a:srgbClr val="263744"/>
              </a:solidFill>
              <a:latin typeface="Fredoka"/>
              <a:ea typeface="Fredoka"/>
              <a:cs typeface="Fredoka"/>
              <a:sym typeface="Fredok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15985854" y="8781148"/>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527902" y="2848663"/>
            <a:ext cx="8154618" cy="5932485"/>
          </a:xfrm>
          <a:custGeom>
            <a:avLst/>
            <a:gdLst/>
            <a:ahLst/>
            <a:cxnLst/>
            <a:rect l="l" t="t" r="r" b="b"/>
            <a:pathLst>
              <a:path w="8154618" h="5932485">
                <a:moveTo>
                  <a:pt x="0" y="0"/>
                </a:moveTo>
                <a:lnTo>
                  <a:pt x="8154618" y="0"/>
                </a:lnTo>
                <a:lnTo>
                  <a:pt x="8154618" y="5932485"/>
                </a:lnTo>
                <a:lnTo>
                  <a:pt x="0" y="5932485"/>
                </a:lnTo>
                <a:lnTo>
                  <a:pt x="0" y="0"/>
                </a:lnTo>
                <a:close/>
              </a:path>
            </a:pathLst>
          </a:custGeom>
          <a:blipFill>
            <a:blip r:embed="rId2"/>
            <a:stretch>
              <a:fillRect/>
            </a:stretch>
          </a:blipFill>
        </p:spPr>
      </p:sp>
      <p:sp>
        <p:nvSpPr>
          <p:cNvPr id="15" name="TextBox 15"/>
          <p:cNvSpPr txBox="1"/>
          <p:nvPr/>
        </p:nvSpPr>
        <p:spPr>
          <a:xfrm>
            <a:off x="3180763" y="437185"/>
            <a:ext cx="10209074" cy="860425"/>
          </a:xfrm>
          <a:prstGeom prst="rect">
            <a:avLst/>
          </a:prstGeom>
        </p:spPr>
        <p:txBody>
          <a:bodyPr lIns="0" tIns="0" rIns="0" bIns="0" rtlCol="0" anchor="t">
            <a:spAutoFit/>
          </a:bodyPr>
          <a:lstStyle/>
          <a:p>
            <a:pPr algn="l">
              <a:lnSpc>
                <a:spcPts val="6499"/>
              </a:lnSpc>
            </a:pPr>
            <a:r>
              <a:rPr lang="en-US" sz="6499" b="1">
                <a:solidFill>
                  <a:srgbClr val="000000"/>
                </a:solidFill>
                <a:latin typeface="Inter Bold"/>
                <a:ea typeface="Inter Bold"/>
                <a:cs typeface="Inter Bold"/>
                <a:sym typeface="Inter Bold"/>
              </a:rPr>
              <a:t> STRUCTURE OF TABLES</a:t>
            </a:r>
          </a:p>
        </p:txBody>
      </p:sp>
      <p:sp>
        <p:nvSpPr>
          <p:cNvPr id="16" name="TextBox 16"/>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06</a:t>
            </a:r>
          </a:p>
        </p:txBody>
      </p:sp>
      <p:sp>
        <p:nvSpPr>
          <p:cNvPr id="17" name="TextBox 17"/>
          <p:cNvSpPr txBox="1"/>
          <p:nvPr/>
        </p:nvSpPr>
        <p:spPr>
          <a:xfrm>
            <a:off x="11189764" y="1230934"/>
            <a:ext cx="5692995" cy="8232372"/>
          </a:xfrm>
          <a:prstGeom prst="rect">
            <a:avLst/>
          </a:prstGeom>
        </p:spPr>
        <p:txBody>
          <a:bodyPr lIns="0" tIns="0" rIns="0" bIns="0" rtlCol="0" anchor="t">
            <a:spAutoFit/>
          </a:bodyPr>
          <a:lstStyle/>
          <a:p>
            <a:pPr algn="l">
              <a:lnSpc>
                <a:spcPts val="4238"/>
              </a:lnSpc>
            </a:pPr>
            <a:r>
              <a:rPr lang="en-US" sz="3027">
                <a:solidFill>
                  <a:srgbClr val="FF3131"/>
                </a:solidFill>
                <a:latin typeface="Archivo Black"/>
                <a:ea typeface="Archivo Black"/>
                <a:cs typeface="Archivo Black"/>
                <a:sym typeface="Archivo Black"/>
              </a:rPr>
              <a:t>4)RESERVATIONS </a:t>
            </a:r>
          </a:p>
          <a:p>
            <a:pPr algn="l">
              <a:lnSpc>
                <a:spcPts val="4238"/>
              </a:lnSpc>
            </a:pPr>
            <a:r>
              <a:rPr lang="en-US" sz="3027">
                <a:solidFill>
                  <a:srgbClr val="FF3131"/>
                </a:solidFill>
                <a:latin typeface="Archivo Black"/>
                <a:ea typeface="Archivo Black"/>
                <a:cs typeface="Archivo Black"/>
                <a:sym typeface="Archivo Black"/>
              </a:rPr>
              <a:t>TABLE</a:t>
            </a:r>
          </a:p>
          <a:p>
            <a:pPr algn="l">
              <a:lnSpc>
                <a:spcPts val="3707"/>
              </a:lnSpc>
            </a:pPr>
            <a:r>
              <a:rPr lang="en-US" sz="2648">
                <a:solidFill>
                  <a:srgbClr val="263744"/>
                </a:solidFill>
                <a:latin typeface="Fredoka"/>
                <a:ea typeface="Fredoka"/>
                <a:cs typeface="Fredoka"/>
                <a:sym typeface="Fredoka"/>
              </a:rPr>
              <a:t>-- Reservations table</a:t>
            </a:r>
          </a:p>
          <a:p>
            <a:pPr algn="l">
              <a:lnSpc>
                <a:spcPts val="3707"/>
              </a:lnSpc>
            </a:pPr>
            <a:r>
              <a:rPr lang="en-US" sz="2648">
                <a:solidFill>
                  <a:srgbClr val="263744"/>
                </a:solidFill>
                <a:latin typeface="Fredoka"/>
                <a:ea typeface="Fredoka"/>
                <a:cs typeface="Fredoka"/>
                <a:sym typeface="Fredoka"/>
              </a:rPr>
              <a:t>CREATE TABLE Reservations (</a:t>
            </a:r>
          </a:p>
          <a:p>
            <a:pPr algn="l">
              <a:lnSpc>
                <a:spcPts val="3707"/>
              </a:lnSpc>
            </a:pPr>
            <a:r>
              <a:rPr lang="en-US" sz="2648">
                <a:solidFill>
                  <a:srgbClr val="263744"/>
                </a:solidFill>
                <a:latin typeface="Fredoka"/>
                <a:ea typeface="Fredoka"/>
                <a:cs typeface="Fredoka"/>
                <a:sym typeface="Fredoka"/>
              </a:rPr>
              <a:t>   ReservationID INT,</a:t>
            </a:r>
          </a:p>
          <a:p>
            <a:pPr algn="l">
              <a:lnSpc>
                <a:spcPts val="3707"/>
              </a:lnSpc>
            </a:pPr>
            <a:r>
              <a:rPr lang="en-US" sz="2648">
                <a:solidFill>
                  <a:srgbClr val="263744"/>
                </a:solidFill>
                <a:latin typeface="Fredoka"/>
                <a:ea typeface="Fredoka"/>
                <a:cs typeface="Fredoka"/>
                <a:sym typeface="Fredoka"/>
              </a:rPr>
              <a:t>   PassengerID INT,</a:t>
            </a:r>
          </a:p>
          <a:p>
            <a:pPr algn="l">
              <a:lnSpc>
                <a:spcPts val="3707"/>
              </a:lnSpc>
            </a:pPr>
            <a:r>
              <a:rPr lang="en-US" sz="2648">
                <a:solidFill>
                  <a:srgbClr val="263744"/>
                </a:solidFill>
                <a:latin typeface="Fredoka"/>
                <a:ea typeface="Fredoka"/>
                <a:cs typeface="Fredoka"/>
                <a:sym typeface="Fredoka"/>
              </a:rPr>
              <a:t>   FlightNo VARCHAR(50),</a:t>
            </a:r>
          </a:p>
          <a:p>
            <a:pPr algn="l">
              <a:lnSpc>
                <a:spcPts val="3707"/>
              </a:lnSpc>
            </a:pPr>
            <a:r>
              <a:rPr lang="en-US" sz="2648">
                <a:solidFill>
                  <a:srgbClr val="263744"/>
                </a:solidFill>
                <a:latin typeface="Fredoka"/>
                <a:ea typeface="Fredoka"/>
                <a:cs typeface="Fredoka"/>
                <a:sym typeface="Fredoka"/>
              </a:rPr>
              <a:t>   SourceAirport VARCHAR(100),</a:t>
            </a:r>
          </a:p>
          <a:p>
            <a:pPr algn="l">
              <a:lnSpc>
                <a:spcPts val="3707"/>
              </a:lnSpc>
            </a:pPr>
            <a:r>
              <a:rPr lang="en-US" sz="2648">
                <a:solidFill>
                  <a:srgbClr val="263744"/>
                </a:solidFill>
                <a:latin typeface="Fredoka"/>
                <a:ea typeface="Fredoka"/>
                <a:cs typeface="Fredoka"/>
                <a:sym typeface="Fredoka"/>
              </a:rPr>
              <a:t>   DestinationAirport VARCHAR(100),</a:t>
            </a:r>
          </a:p>
          <a:p>
            <a:pPr algn="l">
              <a:lnSpc>
                <a:spcPts val="3707"/>
              </a:lnSpc>
            </a:pPr>
            <a:r>
              <a:rPr lang="en-US" sz="2648">
                <a:solidFill>
                  <a:srgbClr val="263744"/>
                </a:solidFill>
                <a:latin typeface="Fredoka"/>
                <a:ea typeface="Fredoka"/>
                <a:cs typeface="Fredoka"/>
                <a:sym typeface="Fredoka"/>
              </a:rPr>
              <a:t>   BookingDate DATE,</a:t>
            </a:r>
          </a:p>
          <a:p>
            <a:pPr algn="l">
              <a:lnSpc>
                <a:spcPts val="3707"/>
              </a:lnSpc>
            </a:pPr>
            <a:r>
              <a:rPr lang="en-US" sz="2648">
                <a:solidFill>
                  <a:srgbClr val="263744"/>
                </a:solidFill>
                <a:latin typeface="Fredoka"/>
                <a:ea typeface="Fredoka"/>
                <a:cs typeface="Fredoka"/>
                <a:sym typeface="Fredoka"/>
              </a:rPr>
              <a:t>   TravelDate DATE,</a:t>
            </a:r>
          </a:p>
          <a:p>
            <a:pPr algn="l">
              <a:lnSpc>
                <a:spcPts val="3707"/>
              </a:lnSpc>
            </a:pPr>
            <a:r>
              <a:rPr lang="en-US" sz="2648">
                <a:solidFill>
                  <a:srgbClr val="263744"/>
                </a:solidFill>
                <a:latin typeface="Fredoka"/>
                <a:ea typeface="Fredoka"/>
                <a:cs typeface="Fredoka"/>
                <a:sym typeface="Fredoka"/>
              </a:rPr>
              <a:t>   SeatNo VARCHAR,</a:t>
            </a:r>
          </a:p>
          <a:p>
            <a:pPr algn="l">
              <a:lnSpc>
                <a:spcPts val="3707"/>
              </a:lnSpc>
            </a:pPr>
            <a:r>
              <a:rPr lang="en-US" sz="2648">
                <a:solidFill>
                  <a:srgbClr val="263744"/>
                </a:solidFill>
                <a:latin typeface="Fredoka"/>
                <a:ea typeface="Fredoka"/>
                <a:cs typeface="Fredoka"/>
                <a:sym typeface="Fredoka"/>
              </a:rPr>
              <a:t>   Fare VARCHAR,</a:t>
            </a:r>
          </a:p>
          <a:p>
            <a:pPr algn="l">
              <a:lnSpc>
                <a:spcPts val="3707"/>
              </a:lnSpc>
            </a:pPr>
            <a:r>
              <a:rPr lang="en-US" sz="2648">
                <a:solidFill>
                  <a:srgbClr val="263744"/>
                </a:solidFill>
                <a:latin typeface="Fredoka"/>
                <a:ea typeface="Fredoka"/>
                <a:cs typeface="Fredoka"/>
                <a:sym typeface="Fredoka"/>
              </a:rPr>
              <a:t>   PaymentMode VARCHAR(20)</a:t>
            </a:r>
          </a:p>
          <a:p>
            <a:pPr algn="l">
              <a:lnSpc>
                <a:spcPts val="4238"/>
              </a:lnSpc>
            </a:pPr>
            <a:r>
              <a:rPr lang="en-US" sz="3027">
                <a:solidFill>
                  <a:srgbClr val="263744"/>
                </a:solidFill>
                <a:latin typeface="Poppins"/>
                <a:ea typeface="Poppins"/>
                <a:cs typeface="Poppins"/>
                <a:sym typeface="Poppins"/>
              </a:rPr>
              <a:t>);</a:t>
            </a:r>
          </a:p>
          <a:p>
            <a:pPr algn="l">
              <a:lnSpc>
                <a:spcPts val="4238"/>
              </a:lnSpc>
            </a:pPr>
            <a:endParaRPr lang="en-US" sz="3027">
              <a:solidFill>
                <a:srgbClr val="263744"/>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15985854" y="8781148"/>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028700" y="2524604"/>
            <a:ext cx="9234986" cy="6173313"/>
          </a:xfrm>
          <a:custGeom>
            <a:avLst/>
            <a:gdLst/>
            <a:ahLst/>
            <a:cxnLst/>
            <a:rect l="l" t="t" r="r" b="b"/>
            <a:pathLst>
              <a:path w="9234986" h="6173313">
                <a:moveTo>
                  <a:pt x="0" y="0"/>
                </a:moveTo>
                <a:lnTo>
                  <a:pt x="9234986" y="0"/>
                </a:lnTo>
                <a:lnTo>
                  <a:pt x="9234986" y="6173312"/>
                </a:lnTo>
                <a:lnTo>
                  <a:pt x="0" y="6173312"/>
                </a:lnTo>
                <a:lnTo>
                  <a:pt x="0" y="0"/>
                </a:lnTo>
                <a:close/>
              </a:path>
            </a:pathLst>
          </a:custGeom>
          <a:blipFill>
            <a:blip r:embed="rId2"/>
            <a:stretch>
              <a:fillRect l="-3857" r="-18516"/>
            </a:stretch>
          </a:blipFill>
        </p:spPr>
      </p:sp>
      <p:sp>
        <p:nvSpPr>
          <p:cNvPr id="15" name="TextBox 15"/>
          <p:cNvSpPr txBox="1"/>
          <p:nvPr/>
        </p:nvSpPr>
        <p:spPr>
          <a:xfrm>
            <a:off x="3180763" y="437185"/>
            <a:ext cx="10209074" cy="860425"/>
          </a:xfrm>
          <a:prstGeom prst="rect">
            <a:avLst/>
          </a:prstGeom>
        </p:spPr>
        <p:txBody>
          <a:bodyPr lIns="0" tIns="0" rIns="0" bIns="0" rtlCol="0" anchor="t">
            <a:spAutoFit/>
          </a:bodyPr>
          <a:lstStyle/>
          <a:p>
            <a:pPr algn="l">
              <a:lnSpc>
                <a:spcPts val="6499"/>
              </a:lnSpc>
            </a:pPr>
            <a:r>
              <a:rPr lang="en-US" sz="6499" b="1">
                <a:solidFill>
                  <a:srgbClr val="000000"/>
                </a:solidFill>
                <a:latin typeface="Inter Bold"/>
                <a:ea typeface="Inter Bold"/>
                <a:cs typeface="Inter Bold"/>
                <a:sym typeface="Inter Bold"/>
              </a:rPr>
              <a:t> STRUCTURE OF TABLES</a:t>
            </a:r>
          </a:p>
        </p:txBody>
      </p:sp>
      <p:sp>
        <p:nvSpPr>
          <p:cNvPr id="16" name="TextBox 16"/>
          <p:cNvSpPr txBox="1"/>
          <p:nvPr/>
        </p:nvSpPr>
        <p:spPr>
          <a:xfrm>
            <a:off x="16055598" y="886646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07</a:t>
            </a:r>
          </a:p>
        </p:txBody>
      </p:sp>
      <p:sp>
        <p:nvSpPr>
          <p:cNvPr id="17" name="TextBox 17"/>
          <p:cNvSpPr txBox="1"/>
          <p:nvPr/>
        </p:nvSpPr>
        <p:spPr>
          <a:xfrm>
            <a:off x="11656086" y="3593904"/>
            <a:ext cx="5603214" cy="5323698"/>
          </a:xfrm>
          <a:prstGeom prst="rect">
            <a:avLst/>
          </a:prstGeom>
        </p:spPr>
        <p:txBody>
          <a:bodyPr lIns="0" tIns="0" rIns="0" bIns="0" rtlCol="0" anchor="t">
            <a:spAutoFit/>
          </a:bodyPr>
          <a:lstStyle/>
          <a:p>
            <a:pPr algn="l">
              <a:lnSpc>
                <a:spcPts val="4242"/>
              </a:lnSpc>
            </a:pPr>
            <a:r>
              <a:rPr lang="en-US" sz="3030">
                <a:solidFill>
                  <a:srgbClr val="FF3131"/>
                </a:solidFill>
                <a:latin typeface="Archivo Black"/>
                <a:ea typeface="Archivo Black"/>
                <a:cs typeface="Archivo Black"/>
                <a:sym typeface="Archivo Black"/>
              </a:rPr>
              <a:t>5)REVIEW TABLE</a:t>
            </a:r>
          </a:p>
          <a:p>
            <a:pPr algn="l">
              <a:lnSpc>
                <a:spcPts val="4242"/>
              </a:lnSpc>
            </a:pPr>
            <a:r>
              <a:rPr lang="en-US" sz="3030">
                <a:solidFill>
                  <a:srgbClr val="263744"/>
                </a:solidFill>
                <a:latin typeface="Fredoka"/>
                <a:ea typeface="Fredoka"/>
                <a:cs typeface="Fredoka"/>
                <a:sym typeface="Fredoka"/>
              </a:rPr>
              <a:t>-- Reviews table</a:t>
            </a:r>
          </a:p>
          <a:p>
            <a:pPr algn="l">
              <a:lnSpc>
                <a:spcPts val="4242"/>
              </a:lnSpc>
            </a:pPr>
            <a:r>
              <a:rPr lang="en-US" sz="3030">
                <a:solidFill>
                  <a:srgbClr val="263744"/>
                </a:solidFill>
                <a:latin typeface="Fredoka"/>
                <a:ea typeface="Fredoka"/>
                <a:cs typeface="Fredoka"/>
                <a:sym typeface="Fredoka"/>
              </a:rPr>
              <a:t>CREATE TABLE Reviews (</a:t>
            </a:r>
          </a:p>
          <a:p>
            <a:pPr algn="l">
              <a:lnSpc>
                <a:spcPts val="4242"/>
              </a:lnSpc>
            </a:pPr>
            <a:r>
              <a:rPr lang="en-US" sz="3030">
                <a:solidFill>
                  <a:srgbClr val="263744"/>
                </a:solidFill>
                <a:latin typeface="Fredoka"/>
                <a:ea typeface="Fredoka"/>
                <a:cs typeface="Fredoka"/>
                <a:sym typeface="Fredoka"/>
              </a:rPr>
              <a:t>   ReviewID INT,</a:t>
            </a:r>
          </a:p>
          <a:p>
            <a:pPr algn="l">
              <a:lnSpc>
                <a:spcPts val="4242"/>
              </a:lnSpc>
            </a:pPr>
            <a:r>
              <a:rPr lang="en-US" sz="3030">
                <a:solidFill>
                  <a:srgbClr val="263744"/>
                </a:solidFill>
                <a:latin typeface="Fredoka"/>
                <a:ea typeface="Fredoka"/>
                <a:cs typeface="Fredoka"/>
                <a:sym typeface="Fredoka"/>
              </a:rPr>
              <a:t>   Rating INT,</a:t>
            </a:r>
          </a:p>
          <a:p>
            <a:pPr algn="l">
              <a:lnSpc>
                <a:spcPts val="4242"/>
              </a:lnSpc>
            </a:pPr>
            <a:r>
              <a:rPr lang="en-US" sz="3030">
                <a:solidFill>
                  <a:srgbClr val="263744"/>
                </a:solidFill>
                <a:latin typeface="Fredoka"/>
                <a:ea typeface="Fredoka"/>
                <a:cs typeface="Fredoka"/>
                <a:sym typeface="Fredoka"/>
              </a:rPr>
              <a:t>   Comment VARCHAR(20),</a:t>
            </a:r>
          </a:p>
          <a:p>
            <a:pPr algn="l">
              <a:lnSpc>
                <a:spcPts val="4242"/>
              </a:lnSpc>
            </a:pPr>
            <a:r>
              <a:rPr lang="en-US" sz="3030">
                <a:solidFill>
                  <a:srgbClr val="263744"/>
                </a:solidFill>
                <a:latin typeface="Fredoka"/>
                <a:ea typeface="Fredoka"/>
                <a:cs typeface="Fredoka"/>
                <a:sym typeface="Fredoka"/>
              </a:rPr>
              <a:t>   ReviewDate DATE</a:t>
            </a:r>
          </a:p>
          <a:p>
            <a:pPr algn="l">
              <a:lnSpc>
                <a:spcPts val="4242"/>
              </a:lnSpc>
            </a:pPr>
            <a:r>
              <a:rPr lang="en-US" sz="3030">
                <a:solidFill>
                  <a:srgbClr val="263744"/>
                </a:solidFill>
                <a:latin typeface="Fredoka"/>
                <a:ea typeface="Fredoka"/>
                <a:cs typeface="Fredoka"/>
                <a:sym typeface="Fredoka"/>
              </a:rPr>
              <a:t>  );</a:t>
            </a:r>
          </a:p>
          <a:p>
            <a:pPr algn="l">
              <a:lnSpc>
                <a:spcPts val="4242"/>
              </a:lnSpc>
            </a:pPr>
            <a:endParaRPr lang="en-US" sz="3030">
              <a:solidFill>
                <a:srgbClr val="263744"/>
              </a:solidFill>
              <a:latin typeface="Fredoka"/>
              <a:ea typeface="Fredoka"/>
              <a:cs typeface="Fredoka"/>
              <a:sym typeface="Fredoka"/>
            </a:endParaRPr>
          </a:p>
          <a:p>
            <a:pPr algn="l">
              <a:lnSpc>
                <a:spcPts val="4242"/>
              </a:lnSpc>
            </a:pPr>
            <a:endParaRPr lang="en-US" sz="3030">
              <a:solidFill>
                <a:srgbClr val="263744"/>
              </a:solidFill>
              <a:latin typeface="Fredoka"/>
              <a:ea typeface="Fredoka"/>
              <a:cs typeface="Fredoka"/>
              <a:sym typeface="Fredok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3744"/>
        </a:solidFill>
        <a:effectLst/>
      </p:bgPr>
    </p:bg>
    <p:spTree>
      <p:nvGrpSpPr>
        <p:cNvPr id="1" name=""/>
        <p:cNvGrpSpPr/>
        <p:nvPr/>
      </p:nvGrpSpPr>
      <p:grpSpPr>
        <a:xfrm>
          <a:off x="0" y="0"/>
          <a:ext cx="0" cy="0"/>
          <a:chOff x="0" y="0"/>
          <a:chExt cx="0" cy="0"/>
        </a:xfrm>
      </p:grpSpPr>
      <p:grpSp>
        <p:nvGrpSpPr>
          <p:cNvPr id="2" name="Group 2"/>
          <p:cNvGrpSpPr/>
          <p:nvPr/>
        </p:nvGrpSpPr>
        <p:grpSpPr>
          <a:xfrm>
            <a:off x="15236281" y="2033228"/>
            <a:ext cx="3051719" cy="5253514"/>
            <a:chOff x="0" y="0"/>
            <a:chExt cx="803745" cy="1383642"/>
          </a:xfrm>
        </p:grpSpPr>
        <p:sp>
          <p:nvSpPr>
            <p:cNvPr id="3" name="Freeform 3"/>
            <p:cNvSpPr/>
            <p:nvPr/>
          </p:nvSpPr>
          <p:spPr>
            <a:xfrm>
              <a:off x="0" y="0"/>
              <a:ext cx="803745" cy="1383642"/>
            </a:xfrm>
            <a:custGeom>
              <a:avLst/>
              <a:gdLst/>
              <a:ahLst/>
              <a:cxnLst/>
              <a:rect l="l" t="t" r="r" b="b"/>
              <a:pathLst>
                <a:path w="803745" h="1383642">
                  <a:moveTo>
                    <a:pt x="129382" y="0"/>
                  </a:moveTo>
                  <a:lnTo>
                    <a:pt x="674363" y="0"/>
                  </a:lnTo>
                  <a:cubicBezTo>
                    <a:pt x="745819" y="0"/>
                    <a:pt x="803745" y="57926"/>
                    <a:pt x="803745" y="129382"/>
                  </a:cubicBezTo>
                  <a:lnTo>
                    <a:pt x="803745" y="1254259"/>
                  </a:lnTo>
                  <a:cubicBezTo>
                    <a:pt x="803745" y="1325715"/>
                    <a:pt x="745819" y="1383642"/>
                    <a:pt x="674363" y="1383642"/>
                  </a:cubicBezTo>
                  <a:lnTo>
                    <a:pt x="129382" y="1383642"/>
                  </a:lnTo>
                  <a:cubicBezTo>
                    <a:pt x="57926" y="1383642"/>
                    <a:pt x="0" y="1325715"/>
                    <a:pt x="0" y="1254259"/>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4" name="TextBox 4"/>
            <p:cNvSpPr txBox="1"/>
            <p:nvPr/>
          </p:nvSpPr>
          <p:spPr>
            <a:xfrm>
              <a:off x="0" y="-38100"/>
              <a:ext cx="803745" cy="1421742"/>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6489A8"/>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6489A8"/>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6489A8"/>
            </a:solidFill>
            <a:prstDash val="solid"/>
            <a:headEnd type="none" w="sm" len="sm"/>
            <a:tailEnd type="none" w="sm" len="sm"/>
          </a:ln>
        </p:spPr>
      </p:sp>
      <p:grpSp>
        <p:nvGrpSpPr>
          <p:cNvPr id="8" name="Group 8"/>
          <p:cNvGrpSpPr/>
          <p:nvPr/>
        </p:nvGrpSpPr>
        <p:grpSpPr>
          <a:xfrm>
            <a:off x="15985854" y="8781148"/>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83974" y="3117425"/>
            <a:ext cx="7620167" cy="6437214"/>
            <a:chOff x="0" y="0"/>
            <a:chExt cx="2006958" cy="1695398"/>
          </a:xfrm>
        </p:grpSpPr>
        <p:sp>
          <p:nvSpPr>
            <p:cNvPr id="12" name="Freeform 12"/>
            <p:cNvSpPr/>
            <p:nvPr/>
          </p:nvSpPr>
          <p:spPr>
            <a:xfrm>
              <a:off x="0" y="0"/>
              <a:ext cx="2006958" cy="1695398"/>
            </a:xfrm>
            <a:custGeom>
              <a:avLst/>
              <a:gdLst/>
              <a:ahLst/>
              <a:cxnLst/>
              <a:rect l="l" t="t" r="r" b="b"/>
              <a:pathLst>
                <a:path w="2006958" h="1695398">
                  <a:moveTo>
                    <a:pt x="30479" y="0"/>
                  </a:moveTo>
                  <a:lnTo>
                    <a:pt x="1976478" y="0"/>
                  </a:lnTo>
                  <a:cubicBezTo>
                    <a:pt x="1993312" y="0"/>
                    <a:pt x="2006958" y="13646"/>
                    <a:pt x="2006958" y="30479"/>
                  </a:cubicBezTo>
                  <a:lnTo>
                    <a:pt x="2006958" y="1664919"/>
                  </a:lnTo>
                  <a:cubicBezTo>
                    <a:pt x="2006958" y="1673002"/>
                    <a:pt x="2003746" y="1680755"/>
                    <a:pt x="1998031" y="1686471"/>
                  </a:cubicBezTo>
                  <a:cubicBezTo>
                    <a:pt x="1992315" y="1692187"/>
                    <a:pt x="1984562" y="1695398"/>
                    <a:pt x="1976478" y="1695398"/>
                  </a:cubicBezTo>
                  <a:lnTo>
                    <a:pt x="30479" y="1695398"/>
                  </a:lnTo>
                  <a:cubicBezTo>
                    <a:pt x="13646" y="1695398"/>
                    <a:pt x="0" y="1681752"/>
                    <a:pt x="0" y="1664919"/>
                  </a:cubicBezTo>
                  <a:lnTo>
                    <a:pt x="0" y="30479"/>
                  </a:lnTo>
                  <a:cubicBezTo>
                    <a:pt x="0" y="22396"/>
                    <a:pt x="3211" y="14643"/>
                    <a:pt x="8927" y="8927"/>
                  </a:cubicBezTo>
                  <a:cubicBezTo>
                    <a:pt x="14643" y="3211"/>
                    <a:pt x="22396" y="0"/>
                    <a:pt x="30479" y="0"/>
                  </a:cubicBezTo>
                  <a:close/>
                </a:path>
              </a:pathLst>
            </a:custGeom>
            <a:solidFill>
              <a:srgbClr val="6489A8"/>
            </a:solidFill>
          </p:spPr>
        </p:sp>
        <p:sp>
          <p:nvSpPr>
            <p:cNvPr id="13" name="TextBox 13"/>
            <p:cNvSpPr txBox="1"/>
            <p:nvPr/>
          </p:nvSpPr>
          <p:spPr>
            <a:xfrm>
              <a:off x="0" y="-38100"/>
              <a:ext cx="2006958" cy="1733498"/>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788751" y="7337993"/>
            <a:ext cx="3051719" cy="3363461"/>
            <a:chOff x="0" y="0"/>
            <a:chExt cx="803745" cy="885850"/>
          </a:xfrm>
        </p:grpSpPr>
        <p:sp>
          <p:nvSpPr>
            <p:cNvPr id="15" name="Freeform 15"/>
            <p:cNvSpPr/>
            <p:nvPr/>
          </p:nvSpPr>
          <p:spPr>
            <a:xfrm>
              <a:off x="0" y="0"/>
              <a:ext cx="803745" cy="885850"/>
            </a:xfrm>
            <a:custGeom>
              <a:avLst/>
              <a:gdLst/>
              <a:ahLst/>
              <a:cxnLst/>
              <a:rect l="l" t="t" r="r" b="b"/>
              <a:pathLst>
                <a:path w="803745" h="885850">
                  <a:moveTo>
                    <a:pt x="129382" y="0"/>
                  </a:moveTo>
                  <a:lnTo>
                    <a:pt x="674363" y="0"/>
                  </a:lnTo>
                  <a:cubicBezTo>
                    <a:pt x="745819" y="0"/>
                    <a:pt x="803745" y="57926"/>
                    <a:pt x="803745" y="129382"/>
                  </a:cubicBezTo>
                  <a:lnTo>
                    <a:pt x="803745" y="756468"/>
                  </a:lnTo>
                  <a:cubicBezTo>
                    <a:pt x="803745" y="827923"/>
                    <a:pt x="745819" y="885850"/>
                    <a:pt x="674363" y="885850"/>
                  </a:cubicBezTo>
                  <a:lnTo>
                    <a:pt x="129382" y="885850"/>
                  </a:lnTo>
                  <a:cubicBezTo>
                    <a:pt x="57926" y="885850"/>
                    <a:pt x="0" y="827923"/>
                    <a:pt x="0" y="756468"/>
                  </a:cubicBezTo>
                  <a:lnTo>
                    <a:pt x="0" y="129382"/>
                  </a:lnTo>
                  <a:cubicBezTo>
                    <a:pt x="0" y="57926"/>
                    <a:pt x="57926" y="0"/>
                    <a:pt x="129382" y="0"/>
                  </a:cubicBezTo>
                  <a:close/>
                </a:path>
              </a:pathLst>
            </a:custGeom>
            <a:gradFill rotWithShape="1">
              <a:gsLst>
                <a:gs pos="0">
                  <a:srgbClr val="3D607D">
                    <a:alpha val="100000"/>
                  </a:srgbClr>
                </a:gs>
                <a:gs pos="20000">
                  <a:srgbClr val="3D607D">
                    <a:alpha val="100000"/>
                  </a:srgbClr>
                </a:gs>
                <a:gs pos="40000">
                  <a:srgbClr val="263744">
                    <a:alpha val="100000"/>
                  </a:srgbClr>
                </a:gs>
                <a:gs pos="60000">
                  <a:srgbClr val="263744">
                    <a:alpha val="100000"/>
                  </a:srgbClr>
                </a:gs>
                <a:gs pos="80000">
                  <a:srgbClr val="3D607D">
                    <a:alpha val="100000"/>
                  </a:srgbClr>
                </a:gs>
                <a:gs pos="100000">
                  <a:srgbClr val="3D607D">
                    <a:alpha val="100000"/>
                  </a:srgbClr>
                </a:gs>
              </a:gsLst>
              <a:lin ang="2700000"/>
            </a:gradFill>
          </p:spPr>
        </p:sp>
        <p:sp>
          <p:nvSpPr>
            <p:cNvPr id="16" name="TextBox 16"/>
            <p:cNvSpPr txBox="1"/>
            <p:nvPr/>
          </p:nvSpPr>
          <p:spPr>
            <a:xfrm>
              <a:off x="0" y="-38100"/>
              <a:ext cx="803745" cy="9239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91195" y="8781148"/>
            <a:ext cx="937505" cy="93750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9296400" y="3082919"/>
            <a:ext cx="8201910" cy="6362706"/>
            <a:chOff x="0" y="0"/>
            <a:chExt cx="2160174" cy="1675774"/>
          </a:xfrm>
        </p:grpSpPr>
        <p:sp>
          <p:nvSpPr>
            <p:cNvPr id="21" name="Freeform 21"/>
            <p:cNvSpPr/>
            <p:nvPr/>
          </p:nvSpPr>
          <p:spPr>
            <a:xfrm>
              <a:off x="0" y="0"/>
              <a:ext cx="2160174" cy="1675774"/>
            </a:xfrm>
            <a:custGeom>
              <a:avLst/>
              <a:gdLst/>
              <a:ahLst/>
              <a:cxnLst/>
              <a:rect l="l" t="t" r="r" b="b"/>
              <a:pathLst>
                <a:path w="2160174" h="1675774">
                  <a:moveTo>
                    <a:pt x="28318" y="0"/>
                  </a:moveTo>
                  <a:lnTo>
                    <a:pt x="2131856" y="0"/>
                  </a:lnTo>
                  <a:cubicBezTo>
                    <a:pt x="2139367" y="0"/>
                    <a:pt x="2146569" y="2983"/>
                    <a:pt x="2151880" y="8294"/>
                  </a:cubicBezTo>
                  <a:cubicBezTo>
                    <a:pt x="2157190" y="13605"/>
                    <a:pt x="2160174" y="20807"/>
                    <a:pt x="2160174" y="28318"/>
                  </a:cubicBezTo>
                  <a:lnTo>
                    <a:pt x="2160174" y="1647457"/>
                  </a:lnTo>
                  <a:cubicBezTo>
                    <a:pt x="2160174" y="1654967"/>
                    <a:pt x="2157190" y="1662170"/>
                    <a:pt x="2151880" y="1667480"/>
                  </a:cubicBezTo>
                  <a:cubicBezTo>
                    <a:pt x="2146569" y="1672791"/>
                    <a:pt x="2139367" y="1675774"/>
                    <a:pt x="2131856" y="1675774"/>
                  </a:cubicBezTo>
                  <a:lnTo>
                    <a:pt x="28318" y="1675774"/>
                  </a:lnTo>
                  <a:cubicBezTo>
                    <a:pt x="20807" y="1675774"/>
                    <a:pt x="13605" y="1672791"/>
                    <a:pt x="8294" y="1667480"/>
                  </a:cubicBezTo>
                  <a:cubicBezTo>
                    <a:pt x="2983" y="1662170"/>
                    <a:pt x="0" y="1654967"/>
                    <a:pt x="0" y="1647457"/>
                  </a:cubicBezTo>
                  <a:lnTo>
                    <a:pt x="0" y="28318"/>
                  </a:lnTo>
                  <a:cubicBezTo>
                    <a:pt x="0" y="20807"/>
                    <a:pt x="2983" y="13605"/>
                    <a:pt x="8294" y="8294"/>
                  </a:cubicBezTo>
                  <a:cubicBezTo>
                    <a:pt x="13605" y="2983"/>
                    <a:pt x="20807" y="0"/>
                    <a:pt x="28318" y="0"/>
                  </a:cubicBezTo>
                  <a:close/>
                </a:path>
              </a:pathLst>
            </a:custGeom>
            <a:solidFill>
              <a:srgbClr val="6489A8"/>
            </a:solidFill>
          </p:spPr>
        </p:sp>
        <p:sp>
          <p:nvSpPr>
            <p:cNvPr id="22" name="TextBox 22"/>
            <p:cNvSpPr txBox="1"/>
            <p:nvPr/>
          </p:nvSpPr>
          <p:spPr>
            <a:xfrm>
              <a:off x="0" y="-38100"/>
              <a:ext cx="2160174" cy="1713874"/>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8804141" y="2461348"/>
            <a:ext cx="937505" cy="93750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BE5FA"/>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737108" y="3164617"/>
            <a:ext cx="8067033" cy="6281008"/>
          </a:xfrm>
          <a:custGeom>
            <a:avLst/>
            <a:gdLst/>
            <a:ahLst/>
            <a:cxnLst/>
            <a:rect l="l" t="t" r="r" b="b"/>
            <a:pathLst>
              <a:path w="8067033" h="6281008">
                <a:moveTo>
                  <a:pt x="0" y="0"/>
                </a:moveTo>
                <a:lnTo>
                  <a:pt x="8067033" y="0"/>
                </a:lnTo>
                <a:lnTo>
                  <a:pt x="8067033" y="6281008"/>
                </a:lnTo>
                <a:lnTo>
                  <a:pt x="0" y="6281008"/>
                </a:lnTo>
                <a:lnTo>
                  <a:pt x="0" y="0"/>
                </a:lnTo>
                <a:close/>
              </a:path>
            </a:pathLst>
          </a:custGeom>
          <a:blipFill>
            <a:blip r:embed="rId2"/>
            <a:stretch>
              <a:fillRect l="-6569" r="-33522" b="-984"/>
            </a:stretch>
          </a:blipFill>
        </p:spPr>
      </p:sp>
      <p:sp>
        <p:nvSpPr>
          <p:cNvPr id="27" name="Freeform 27"/>
          <p:cNvSpPr/>
          <p:nvPr/>
        </p:nvSpPr>
        <p:spPr>
          <a:xfrm>
            <a:off x="9296400" y="3117425"/>
            <a:ext cx="8201910" cy="6328200"/>
          </a:xfrm>
          <a:custGeom>
            <a:avLst/>
            <a:gdLst/>
            <a:ahLst/>
            <a:cxnLst/>
            <a:rect l="l" t="t" r="r" b="b"/>
            <a:pathLst>
              <a:path w="8201910" h="6328200">
                <a:moveTo>
                  <a:pt x="0" y="0"/>
                </a:moveTo>
                <a:lnTo>
                  <a:pt x="8201910" y="0"/>
                </a:lnTo>
                <a:lnTo>
                  <a:pt x="8201910" y="6328200"/>
                </a:lnTo>
                <a:lnTo>
                  <a:pt x="0" y="6328200"/>
                </a:lnTo>
                <a:lnTo>
                  <a:pt x="0" y="0"/>
                </a:lnTo>
                <a:close/>
              </a:path>
            </a:pathLst>
          </a:custGeom>
          <a:blipFill>
            <a:blip r:embed="rId3"/>
            <a:stretch>
              <a:fillRect l="-15803" r="-15804"/>
            </a:stretch>
          </a:blipFill>
        </p:spPr>
      </p:sp>
      <p:sp>
        <p:nvSpPr>
          <p:cNvPr id="28" name="TextBox 28"/>
          <p:cNvSpPr txBox="1"/>
          <p:nvPr/>
        </p:nvSpPr>
        <p:spPr>
          <a:xfrm>
            <a:off x="16364351" y="9578975"/>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08</a:t>
            </a:r>
          </a:p>
        </p:txBody>
      </p:sp>
      <p:sp>
        <p:nvSpPr>
          <p:cNvPr id="29" name="TextBox 29"/>
          <p:cNvSpPr txBox="1"/>
          <p:nvPr/>
        </p:nvSpPr>
        <p:spPr>
          <a:xfrm>
            <a:off x="737108" y="1664073"/>
            <a:ext cx="5858259" cy="408383"/>
          </a:xfrm>
          <a:prstGeom prst="rect">
            <a:avLst/>
          </a:prstGeom>
        </p:spPr>
        <p:txBody>
          <a:bodyPr lIns="0" tIns="0" rIns="0" bIns="0" rtlCol="0" anchor="t">
            <a:spAutoFit/>
          </a:bodyPr>
          <a:lstStyle/>
          <a:p>
            <a:pPr algn="l">
              <a:lnSpc>
                <a:spcPts val="3260"/>
              </a:lnSpc>
            </a:pPr>
            <a:r>
              <a:rPr lang="en-US" sz="2328">
                <a:solidFill>
                  <a:srgbClr val="FFFFFF"/>
                </a:solidFill>
                <a:latin typeface="Poppins"/>
                <a:ea typeface="Poppins"/>
                <a:cs typeface="Poppins"/>
                <a:sym typeface="Poppins"/>
              </a:rPr>
              <a:t>Q. Displaying airportname and city . </a:t>
            </a:r>
          </a:p>
        </p:txBody>
      </p:sp>
      <p:sp>
        <p:nvSpPr>
          <p:cNvPr id="30" name="TextBox 30"/>
          <p:cNvSpPr txBox="1"/>
          <p:nvPr/>
        </p:nvSpPr>
        <p:spPr>
          <a:xfrm>
            <a:off x="225372" y="9004300"/>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01.</a:t>
            </a:r>
          </a:p>
        </p:txBody>
      </p:sp>
      <p:sp>
        <p:nvSpPr>
          <p:cNvPr id="31" name="TextBox 31"/>
          <p:cNvSpPr txBox="1"/>
          <p:nvPr/>
        </p:nvSpPr>
        <p:spPr>
          <a:xfrm>
            <a:off x="8961824" y="2676100"/>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02.</a:t>
            </a:r>
          </a:p>
        </p:txBody>
      </p:sp>
      <p:sp>
        <p:nvSpPr>
          <p:cNvPr id="32" name="TextBox 32"/>
          <p:cNvSpPr txBox="1"/>
          <p:nvPr/>
        </p:nvSpPr>
        <p:spPr>
          <a:xfrm>
            <a:off x="1670950" y="703349"/>
            <a:ext cx="9810474" cy="657539"/>
          </a:xfrm>
          <a:prstGeom prst="rect">
            <a:avLst/>
          </a:prstGeom>
        </p:spPr>
        <p:txBody>
          <a:bodyPr lIns="0" tIns="0" rIns="0" bIns="0" rtlCol="0" anchor="t">
            <a:spAutoFit/>
          </a:bodyPr>
          <a:lstStyle/>
          <a:p>
            <a:pPr algn="l">
              <a:lnSpc>
                <a:spcPts val="4887"/>
              </a:lnSpc>
            </a:pPr>
            <a:r>
              <a:rPr lang="en-US" sz="4887" b="1">
                <a:solidFill>
                  <a:srgbClr val="FFFFFF"/>
                </a:solidFill>
                <a:latin typeface="Inter Bold"/>
                <a:ea typeface="Inter Bold"/>
                <a:cs typeface="Inter Bold"/>
                <a:sym typeface="Inter Bold"/>
              </a:rPr>
              <a:t>SQL </a:t>
            </a:r>
            <a:r>
              <a:rPr lang="en-US" sz="4887" b="1">
                <a:solidFill>
                  <a:srgbClr val="FF914D"/>
                </a:solidFill>
                <a:latin typeface="Inter Bold"/>
                <a:ea typeface="Inter Bold"/>
                <a:cs typeface="Inter Bold"/>
                <a:sym typeface="Inter Bold"/>
              </a:rPr>
              <a:t>BASIC QUERIES</a:t>
            </a:r>
            <a:r>
              <a:rPr lang="en-US" sz="4887" b="1">
                <a:solidFill>
                  <a:srgbClr val="FFFFFF"/>
                </a:solidFill>
                <a:latin typeface="Inter Bold"/>
                <a:ea typeface="Inter Bold"/>
                <a:cs typeface="Inter Bold"/>
                <a:sym typeface="Inter Bold"/>
              </a:rPr>
              <a:t>- SELECT</a:t>
            </a:r>
          </a:p>
        </p:txBody>
      </p:sp>
      <p:sp>
        <p:nvSpPr>
          <p:cNvPr id="33" name="TextBox 33"/>
          <p:cNvSpPr txBox="1"/>
          <p:nvPr/>
        </p:nvSpPr>
        <p:spPr>
          <a:xfrm>
            <a:off x="9534604" y="1664073"/>
            <a:ext cx="5858259" cy="818771"/>
          </a:xfrm>
          <a:prstGeom prst="rect">
            <a:avLst/>
          </a:prstGeom>
        </p:spPr>
        <p:txBody>
          <a:bodyPr lIns="0" tIns="0" rIns="0" bIns="0" rtlCol="0" anchor="t">
            <a:spAutoFit/>
          </a:bodyPr>
          <a:lstStyle/>
          <a:p>
            <a:pPr algn="l">
              <a:lnSpc>
                <a:spcPts val="3260"/>
              </a:lnSpc>
            </a:pPr>
            <a:r>
              <a:rPr lang="en-US" sz="2328">
                <a:solidFill>
                  <a:srgbClr val="FFFFFF"/>
                </a:solidFill>
                <a:latin typeface="Poppins"/>
                <a:ea typeface="Poppins"/>
                <a:cs typeface="Poppins"/>
                <a:sym typeface="Poppins"/>
              </a:rPr>
              <a:t>Q. Displaying Employeedetails where BaseAirport=’BOM’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21671" y="-674991"/>
            <a:ext cx="2622271" cy="4817892"/>
            <a:chOff x="0" y="0"/>
            <a:chExt cx="690639" cy="1268910"/>
          </a:xfrm>
        </p:grpSpPr>
        <p:sp>
          <p:nvSpPr>
            <p:cNvPr id="3" name="Freeform 3"/>
            <p:cNvSpPr/>
            <p:nvPr/>
          </p:nvSpPr>
          <p:spPr>
            <a:xfrm>
              <a:off x="0" y="0"/>
              <a:ext cx="690639" cy="1268910"/>
            </a:xfrm>
            <a:custGeom>
              <a:avLst/>
              <a:gdLst/>
              <a:ahLst/>
              <a:cxnLst/>
              <a:rect l="l" t="t" r="r" b="b"/>
              <a:pathLst>
                <a:path w="690639" h="1268910">
                  <a:moveTo>
                    <a:pt x="150571" y="0"/>
                  </a:moveTo>
                  <a:lnTo>
                    <a:pt x="540068" y="0"/>
                  </a:lnTo>
                  <a:cubicBezTo>
                    <a:pt x="623226" y="0"/>
                    <a:pt x="690639" y="67413"/>
                    <a:pt x="690639" y="150571"/>
                  </a:cubicBezTo>
                  <a:lnTo>
                    <a:pt x="690639" y="1118339"/>
                  </a:lnTo>
                  <a:cubicBezTo>
                    <a:pt x="690639" y="1158273"/>
                    <a:pt x="674776" y="1196571"/>
                    <a:pt x="646538" y="1224809"/>
                  </a:cubicBezTo>
                  <a:cubicBezTo>
                    <a:pt x="618301" y="1253046"/>
                    <a:pt x="580002" y="1268910"/>
                    <a:pt x="540068" y="1268910"/>
                  </a:cubicBezTo>
                  <a:lnTo>
                    <a:pt x="150571" y="1268910"/>
                  </a:lnTo>
                  <a:cubicBezTo>
                    <a:pt x="110637" y="1268910"/>
                    <a:pt x="72339" y="1253046"/>
                    <a:pt x="44101" y="1224809"/>
                  </a:cubicBezTo>
                  <a:cubicBezTo>
                    <a:pt x="15864" y="1196571"/>
                    <a:pt x="0" y="1158273"/>
                    <a:pt x="0" y="1118339"/>
                  </a:cubicBezTo>
                  <a:lnTo>
                    <a:pt x="0" y="150571"/>
                  </a:lnTo>
                  <a:cubicBezTo>
                    <a:pt x="0" y="110637"/>
                    <a:pt x="15864" y="72339"/>
                    <a:pt x="44101" y="44101"/>
                  </a:cubicBezTo>
                  <a:cubicBezTo>
                    <a:pt x="72339" y="15864"/>
                    <a:pt x="110637" y="0"/>
                    <a:pt x="150571"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4" name="TextBox 4"/>
            <p:cNvSpPr txBox="1"/>
            <p:nvPr/>
          </p:nvSpPr>
          <p:spPr>
            <a:xfrm>
              <a:off x="0" y="-38100"/>
              <a:ext cx="690639" cy="1307010"/>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6626823" y="1297609"/>
            <a:ext cx="632477" cy="0"/>
          </a:xfrm>
          <a:prstGeom prst="line">
            <a:avLst/>
          </a:prstGeom>
          <a:ln w="38100" cap="flat">
            <a:solidFill>
              <a:srgbClr val="84A2BB"/>
            </a:solidFill>
            <a:prstDash val="solid"/>
            <a:headEnd type="none" w="sm" len="sm"/>
            <a:tailEnd type="none" w="sm" len="sm"/>
          </a:ln>
        </p:spPr>
      </p:sp>
      <p:sp>
        <p:nvSpPr>
          <p:cNvPr id="6" name="AutoShape 6"/>
          <p:cNvSpPr/>
          <p:nvPr/>
        </p:nvSpPr>
        <p:spPr>
          <a:xfrm>
            <a:off x="16626823" y="1483471"/>
            <a:ext cx="632477" cy="0"/>
          </a:xfrm>
          <a:prstGeom prst="line">
            <a:avLst/>
          </a:prstGeom>
          <a:ln w="38100" cap="flat">
            <a:solidFill>
              <a:srgbClr val="84A2BB"/>
            </a:solidFill>
            <a:prstDash val="solid"/>
            <a:headEnd type="none" w="sm" len="sm"/>
            <a:tailEnd type="none" w="sm" len="sm"/>
          </a:ln>
        </p:spPr>
      </p:sp>
      <p:sp>
        <p:nvSpPr>
          <p:cNvPr id="7" name="AutoShape 7"/>
          <p:cNvSpPr/>
          <p:nvPr/>
        </p:nvSpPr>
        <p:spPr>
          <a:xfrm>
            <a:off x="16626823" y="1099942"/>
            <a:ext cx="632477" cy="0"/>
          </a:xfrm>
          <a:prstGeom prst="line">
            <a:avLst/>
          </a:prstGeom>
          <a:ln w="38100" cap="flat">
            <a:solidFill>
              <a:srgbClr val="84A2BB"/>
            </a:solidFill>
            <a:prstDash val="solid"/>
            <a:headEnd type="none" w="sm" len="sm"/>
            <a:tailEnd type="none" w="sm" len="sm"/>
          </a:ln>
        </p:spPr>
      </p:sp>
      <p:grpSp>
        <p:nvGrpSpPr>
          <p:cNvPr id="8" name="Group 8"/>
          <p:cNvGrpSpPr/>
          <p:nvPr/>
        </p:nvGrpSpPr>
        <p:grpSpPr>
          <a:xfrm>
            <a:off x="16259361" y="9258300"/>
            <a:ext cx="1273446" cy="477152"/>
            <a:chOff x="0" y="0"/>
            <a:chExt cx="1084619" cy="406400"/>
          </a:xfrm>
        </p:grpSpPr>
        <p:sp>
          <p:nvSpPr>
            <p:cNvPr id="9" name="Freeform 9"/>
            <p:cNvSpPr/>
            <p:nvPr/>
          </p:nvSpPr>
          <p:spPr>
            <a:xfrm>
              <a:off x="0" y="0"/>
              <a:ext cx="1084619" cy="406400"/>
            </a:xfrm>
            <a:custGeom>
              <a:avLst/>
              <a:gdLst/>
              <a:ahLst/>
              <a:cxnLst/>
              <a:rect l="l" t="t" r="r" b="b"/>
              <a:pathLst>
                <a:path w="1084619" h="406400">
                  <a:moveTo>
                    <a:pt x="881419" y="0"/>
                  </a:moveTo>
                  <a:cubicBezTo>
                    <a:pt x="993644" y="0"/>
                    <a:pt x="1084619" y="90976"/>
                    <a:pt x="1084619" y="203200"/>
                  </a:cubicBezTo>
                  <a:cubicBezTo>
                    <a:pt x="1084619" y="315424"/>
                    <a:pt x="993644" y="406400"/>
                    <a:pt x="881419" y="406400"/>
                  </a:cubicBezTo>
                  <a:lnTo>
                    <a:pt x="203200" y="406400"/>
                  </a:lnTo>
                  <a:cubicBezTo>
                    <a:pt x="90976" y="406400"/>
                    <a:pt x="0" y="315424"/>
                    <a:pt x="0" y="203200"/>
                  </a:cubicBezTo>
                  <a:cubicBezTo>
                    <a:pt x="0" y="90976"/>
                    <a:pt x="90976" y="0"/>
                    <a:pt x="203200" y="0"/>
                  </a:cubicBezTo>
                  <a:close/>
                </a:path>
              </a:pathLst>
            </a:custGeom>
            <a:solidFill>
              <a:srgbClr val="6489A8"/>
            </a:solidFill>
          </p:spPr>
        </p:sp>
        <p:sp>
          <p:nvSpPr>
            <p:cNvPr id="10" name="TextBox 10"/>
            <p:cNvSpPr txBox="1"/>
            <p:nvPr/>
          </p:nvSpPr>
          <p:spPr>
            <a:xfrm>
              <a:off x="0" y="-38100"/>
              <a:ext cx="1084619" cy="4445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503506" y="3382827"/>
            <a:ext cx="6518064" cy="9747621"/>
            <a:chOff x="0" y="0"/>
            <a:chExt cx="1716692" cy="2567275"/>
          </a:xfrm>
        </p:grpSpPr>
        <p:sp>
          <p:nvSpPr>
            <p:cNvPr id="12" name="Freeform 12"/>
            <p:cNvSpPr/>
            <p:nvPr/>
          </p:nvSpPr>
          <p:spPr>
            <a:xfrm>
              <a:off x="0" y="0"/>
              <a:ext cx="1716692" cy="2567275"/>
            </a:xfrm>
            <a:custGeom>
              <a:avLst/>
              <a:gdLst/>
              <a:ahLst/>
              <a:cxnLst/>
              <a:rect l="l" t="t" r="r" b="b"/>
              <a:pathLst>
                <a:path w="1716692" h="2567275">
                  <a:moveTo>
                    <a:pt x="60576" y="0"/>
                  </a:moveTo>
                  <a:lnTo>
                    <a:pt x="1656116" y="0"/>
                  </a:lnTo>
                  <a:cubicBezTo>
                    <a:pt x="1689571" y="0"/>
                    <a:pt x="1716692" y="27121"/>
                    <a:pt x="1716692" y="60576"/>
                  </a:cubicBezTo>
                  <a:lnTo>
                    <a:pt x="1716692" y="2506699"/>
                  </a:lnTo>
                  <a:cubicBezTo>
                    <a:pt x="1716692" y="2540154"/>
                    <a:pt x="1689571" y="2567275"/>
                    <a:pt x="1656116" y="2567275"/>
                  </a:cubicBezTo>
                  <a:lnTo>
                    <a:pt x="60576" y="2567275"/>
                  </a:lnTo>
                  <a:cubicBezTo>
                    <a:pt x="27121" y="2567275"/>
                    <a:pt x="0" y="2540154"/>
                    <a:pt x="0" y="2506699"/>
                  </a:cubicBezTo>
                  <a:lnTo>
                    <a:pt x="0" y="60576"/>
                  </a:lnTo>
                  <a:cubicBezTo>
                    <a:pt x="0" y="27121"/>
                    <a:pt x="27121" y="0"/>
                    <a:pt x="60576" y="0"/>
                  </a:cubicBezTo>
                  <a:close/>
                </a:path>
              </a:pathLst>
            </a:custGeom>
            <a:gradFill rotWithShape="1">
              <a:gsLst>
                <a:gs pos="0">
                  <a:srgbClr val="283F52">
                    <a:alpha val="100000"/>
                  </a:srgbClr>
                </a:gs>
                <a:gs pos="20000">
                  <a:srgbClr val="283E51">
                    <a:alpha val="100000"/>
                  </a:srgbClr>
                </a:gs>
                <a:gs pos="40000">
                  <a:srgbClr val="263744">
                    <a:alpha val="100000"/>
                  </a:srgbClr>
                </a:gs>
                <a:gs pos="60000">
                  <a:srgbClr val="263744">
                    <a:alpha val="100000"/>
                  </a:srgbClr>
                </a:gs>
                <a:gs pos="80000">
                  <a:srgbClr val="283E51">
                    <a:alpha val="100000"/>
                  </a:srgbClr>
                </a:gs>
                <a:gs pos="100000">
                  <a:srgbClr val="283E51">
                    <a:alpha val="100000"/>
                  </a:srgbClr>
                </a:gs>
              </a:gsLst>
              <a:lin ang="2700000"/>
            </a:gradFill>
          </p:spPr>
        </p:sp>
        <p:sp>
          <p:nvSpPr>
            <p:cNvPr id="13" name="TextBox 13"/>
            <p:cNvSpPr txBox="1"/>
            <p:nvPr/>
          </p:nvSpPr>
          <p:spPr>
            <a:xfrm>
              <a:off x="0" y="-38100"/>
              <a:ext cx="1716692" cy="260537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28700" y="3572895"/>
            <a:ext cx="7485060" cy="5322146"/>
            <a:chOff x="0" y="0"/>
            <a:chExt cx="993926" cy="706717"/>
          </a:xfrm>
        </p:grpSpPr>
        <p:sp>
          <p:nvSpPr>
            <p:cNvPr id="15" name="Freeform 15"/>
            <p:cNvSpPr/>
            <p:nvPr/>
          </p:nvSpPr>
          <p:spPr>
            <a:xfrm>
              <a:off x="0" y="0"/>
              <a:ext cx="993926" cy="706717"/>
            </a:xfrm>
            <a:custGeom>
              <a:avLst/>
              <a:gdLst/>
              <a:ahLst/>
              <a:cxnLst/>
              <a:rect l="l" t="t" r="r" b="b"/>
              <a:pathLst>
                <a:path w="993926" h="706717">
                  <a:moveTo>
                    <a:pt x="41373" y="0"/>
                  </a:moveTo>
                  <a:lnTo>
                    <a:pt x="952554" y="0"/>
                  </a:lnTo>
                  <a:cubicBezTo>
                    <a:pt x="975403" y="0"/>
                    <a:pt x="993926" y="18523"/>
                    <a:pt x="993926" y="41373"/>
                  </a:cubicBezTo>
                  <a:lnTo>
                    <a:pt x="993926" y="665345"/>
                  </a:lnTo>
                  <a:cubicBezTo>
                    <a:pt x="993926" y="688194"/>
                    <a:pt x="975403" y="706717"/>
                    <a:pt x="952554" y="706717"/>
                  </a:cubicBezTo>
                  <a:lnTo>
                    <a:pt x="41373" y="706717"/>
                  </a:lnTo>
                  <a:cubicBezTo>
                    <a:pt x="18523" y="706717"/>
                    <a:pt x="0" y="688194"/>
                    <a:pt x="0" y="665345"/>
                  </a:cubicBezTo>
                  <a:lnTo>
                    <a:pt x="0" y="41373"/>
                  </a:lnTo>
                  <a:cubicBezTo>
                    <a:pt x="0" y="18523"/>
                    <a:pt x="18523" y="0"/>
                    <a:pt x="41373" y="0"/>
                  </a:cubicBezTo>
                  <a:close/>
                </a:path>
              </a:pathLst>
            </a:custGeom>
            <a:blipFill>
              <a:blip r:embed="rId2"/>
              <a:stretch>
                <a:fillRect l="-9376" r="-9376"/>
              </a:stretch>
            </a:blipFill>
          </p:spPr>
        </p:sp>
      </p:grpSp>
      <p:grpSp>
        <p:nvGrpSpPr>
          <p:cNvPr id="16" name="Group 16"/>
          <p:cNvGrpSpPr/>
          <p:nvPr/>
        </p:nvGrpSpPr>
        <p:grpSpPr>
          <a:xfrm>
            <a:off x="9444525" y="3572895"/>
            <a:ext cx="8088281" cy="5399228"/>
            <a:chOff x="0" y="0"/>
            <a:chExt cx="1082836" cy="722833"/>
          </a:xfrm>
        </p:grpSpPr>
        <p:sp>
          <p:nvSpPr>
            <p:cNvPr id="17" name="Freeform 17"/>
            <p:cNvSpPr/>
            <p:nvPr/>
          </p:nvSpPr>
          <p:spPr>
            <a:xfrm>
              <a:off x="0" y="0"/>
              <a:ext cx="1082836" cy="722833"/>
            </a:xfrm>
            <a:custGeom>
              <a:avLst/>
              <a:gdLst/>
              <a:ahLst/>
              <a:cxnLst/>
              <a:rect l="l" t="t" r="r" b="b"/>
              <a:pathLst>
                <a:path w="1082836" h="722833">
                  <a:moveTo>
                    <a:pt x="38287" y="0"/>
                  </a:moveTo>
                  <a:lnTo>
                    <a:pt x="1044549" y="0"/>
                  </a:lnTo>
                  <a:cubicBezTo>
                    <a:pt x="1054703" y="0"/>
                    <a:pt x="1064441" y="4034"/>
                    <a:pt x="1071622" y="11214"/>
                  </a:cubicBezTo>
                  <a:cubicBezTo>
                    <a:pt x="1078802" y="18394"/>
                    <a:pt x="1082836" y="28133"/>
                    <a:pt x="1082836" y="38287"/>
                  </a:cubicBezTo>
                  <a:lnTo>
                    <a:pt x="1082836" y="684546"/>
                  </a:lnTo>
                  <a:cubicBezTo>
                    <a:pt x="1082836" y="705691"/>
                    <a:pt x="1065694" y="722833"/>
                    <a:pt x="1044549" y="722833"/>
                  </a:cubicBezTo>
                  <a:lnTo>
                    <a:pt x="38287" y="722833"/>
                  </a:lnTo>
                  <a:cubicBezTo>
                    <a:pt x="17142" y="722833"/>
                    <a:pt x="0" y="705691"/>
                    <a:pt x="0" y="684546"/>
                  </a:cubicBezTo>
                  <a:lnTo>
                    <a:pt x="0" y="38287"/>
                  </a:lnTo>
                  <a:cubicBezTo>
                    <a:pt x="0" y="17142"/>
                    <a:pt x="17142" y="0"/>
                    <a:pt x="38287" y="0"/>
                  </a:cubicBezTo>
                  <a:close/>
                </a:path>
              </a:pathLst>
            </a:custGeom>
            <a:blipFill>
              <a:blip r:embed="rId3"/>
              <a:stretch>
                <a:fillRect l="-96" r="-96"/>
              </a:stretch>
            </a:blipFill>
          </p:spPr>
        </p:sp>
      </p:grpSp>
      <p:sp>
        <p:nvSpPr>
          <p:cNvPr id="18" name="TextBox 18"/>
          <p:cNvSpPr txBox="1"/>
          <p:nvPr/>
        </p:nvSpPr>
        <p:spPr>
          <a:xfrm>
            <a:off x="1028700" y="584946"/>
            <a:ext cx="5247111" cy="645796"/>
          </a:xfrm>
          <a:prstGeom prst="rect">
            <a:avLst/>
          </a:prstGeom>
        </p:spPr>
        <p:txBody>
          <a:bodyPr lIns="0" tIns="0" rIns="0" bIns="0" rtlCol="0" anchor="t">
            <a:spAutoFit/>
          </a:bodyPr>
          <a:lstStyle/>
          <a:p>
            <a:pPr algn="l">
              <a:lnSpc>
                <a:spcPts val="4800"/>
              </a:lnSpc>
            </a:pPr>
            <a:r>
              <a:rPr lang="en-US" sz="4800" b="1">
                <a:solidFill>
                  <a:srgbClr val="263744"/>
                </a:solidFill>
                <a:latin typeface="Inter Bold"/>
                <a:ea typeface="Inter Bold"/>
                <a:cs typeface="Inter Bold"/>
                <a:sym typeface="Inter Bold"/>
              </a:rPr>
              <a:t>DISTINCT</a:t>
            </a:r>
          </a:p>
        </p:txBody>
      </p:sp>
      <p:sp>
        <p:nvSpPr>
          <p:cNvPr id="19" name="TextBox 19"/>
          <p:cNvSpPr txBox="1"/>
          <p:nvPr/>
        </p:nvSpPr>
        <p:spPr>
          <a:xfrm>
            <a:off x="16398848" y="9343618"/>
            <a:ext cx="1133958" cy="277942"/>
          </a:xfrm>
          <a:prstGeom prst="rect">
            <a:avLst/>
          </a:prstGeom>
        </p:spPr>
        <p:txBody>
          <a:bodyPr lIns="0" tIns="0" rIns="0" bIns="0" rtlCol="0" anchor="t">
            <a:spAutoFit/>
          </a:bodyPr>
          <a:lstStyle/>
          <a:p>
            <a:pPr algn="ctr">
              <a:lnSpc>
                <a:spcPts val="2292"/>
              </a:lnSpc>
            </a:pPr>
            <a:r>
              <a:rPr lang="en-US" sz="1637" b="1">
                <a:solidFill>
                  <a:srgbClr val="FFFFFF"/>
                </a:solidFill>
                <a:latin typeface="Canva Sans Bold"/>
                <a:ea typeface="Canva Sans Bold"/>
                <a:cs typeface="Canva Sans Bold"/>
                <a:sym typeface="Canva Sans Bold"/>
              </a:rPr>
              <a:t>Page 09</a:t>
            </a:r>
          </a:p>
        </p:txBody>
      </p:sp>
      <p:sp>
        <p:nvSpPr>
          <p:cNvPr id="20" name="TextBox 20"/>
          <p:cNvSpPr txBox="1"/>
          <p:nvPr/>
        </p:nvSpPr>
        <p:spPr>
          <a:xfrm>
            <a:off x="1028700" y="1667280"/>
            <a:ext cx="4622190" cy="441325"/>
          </a:xfrm>
          <a:prstGeom prst="rect">
            <a:avLst/>
          </a:prstGeom>
        </p:spPr>
        <p:txBody>
          <a:bodyPr lIns="0" tIns="0" rIns="0" bIns="0" rtlCol="0" anchor="t">
            <a:spAutoFit/>
          </a:bodyPr>
          <a:lstStyle/>
          <a:p>
            <a:pPr algn="l">
              <a:lnSpc>
                <a:spcPts val="3499"/>
              </a:lnSpc>
            </a:pPr>
            <a:r>
              <a:rPr lang="en-US" sz="2499" b="1">
                <a:solidFill>
                  <a:srgbClr val="263744"/>
                </a:solidFill>
                <a:latin typeface="Poppins Semi-Bold"/>
                <a:ea typeface="Poppins Semi-Bold"/>
                <a:cs typeface="Poppins Semi-Bold"/>
                <a:sym typeface="Poppins Semi-Bold"/>
              </a:rPr>
              <a:t>Q. Distinct city</a:t>
            </a:r>
          </a:p>
        </p:txBody>
      </p:sp>
      <p:sp>
        <p:nvSpPr>
          <p:cNvPr id="21" name="TextBox 21"/>
          <p:cNvSpPr txBox="1"/>
          <p:nvPr/>
        </p:nvSpPr>
        <p:spPr>
          <a:xfrm>
            <a:off x="10421363" y="1667280"/>
            <a:ext cx="5189170" cy="441325"/>
          </a:xfrm>
          <a:prstGeom prst="rect">
            <a:avLst/>
          </a:prstGeom>
        </p:spPr>
        <p:txBody>
          <a:bodyPr lIns="0" tIns="0" rIns="0" bIns="0" rtlCol="0" anchor="t">
            <a:spAutoFit/>
          </a:bodyPr>
          <a:lstStyle/>
          <a:p>
            <a:pPr algn="l">
              <a:lnSpc>
                <a:spcPts val="3499"/>
              </a:lnSpc>
            </a:pPr>
            <a:r>
              <a:rPr lang="en-US" sz="2499" b="1">
                <a:solidFill>
                  <a:srgbClr val="263744"/>
                </a:solidFill>
                <a:latin typeface="Poppins Semi-Bold"/>
                <a:ea typeface="Poppins Semi-Bold"/>
                <a:cs typeface="Poppins Semi-Bold"/>
                <a:sym typeface="Poppins Semi-Bold"/>
              </a:rPr>
              <a:t>Q. Distinct BaseAirport</a:t>
            </a:r>
          </a:p>
        </p:txBody>
      </p:sp>
      <p:grpSp>
        <p:nvGrpSpPr>
          <p:cNvPr id="22" name="Group 22"/>
          <p:cNvGrpSpPr/>
          <p:nvPr/>
        </p:nvGrpSpPr>
        <p:grpSpPr>
          <a:xfrm>
            <a:off x="559948" y="8636554"/>
            <a:ext cx="937505" cy="985005"/>
            <a:chOff x="0" y="0"/>
            <a:chExt cx="812800" cy="853982"/>
          </a:xfrm>
        </p:grpSpPr>
        <p:sp>
          <p:nvSpPr>
            <p:cNvPr id="23" name="Freeform 23"/>
            <p:cNvSpPr/>
            <p:nvPr/>
          </p:nvSpPr>
          <p:spPr>
            <a:xfrm>
              <a:off x="0" y="0"/>
              <a:ext cx="812800" cy="853982"/>
            </a:xfrm>
            <a:custGeom>
              <a:avLst/>
              <a:gdLst/>
              <a:ahLst/>
              <a:cxnLst/>
              <a:rect l="l" t="t" r="r" b="b"/>
              <a:pathLst>
                <a:path w="812800" h="853982">
                  <a:moveTo>
                    <a:pt x="406400" y="0"/>
                  </a:moveTo>
                  <a:cubicBezTo>
                    <a:pt x="181951" y="0"/>
                    <a:pt x="0" y="191170"/>
                    <a:pt x="0" y="426991"/>
                  </a:cubicBezTo>
                  <a:cubicBezTo>
                    <a:pt x="0" y="662812"/>
                    <a:pt x="181951" y="853982"/>
                    <a:pt x="406400" y="853982"/>
                  </a:cubicBezTo>
                  <a:cubicBezTo>
                    <a:pt x="630849" y="853982"/>
                    <a:pt x="812800" y="662812"/>
                    <a:pt x="812800" y="426991"/>
                  </a:cubicBezTo>
                  <a:cubicBezTo>
                    <a:pt x="812800" y="191170"/>
                    <a:pt x="630849" y="0"/>
                    <a:pt x="406400" y="0"/>
                  </a:cubicBezTo>
                  <a:close/>
                </a:path>
              </a:pathLst>
            </a:custGeom>
            <a:solidFill>
              <a:srgbClr val="CBE5FA"/>
            </a:solidFill>
          </p:spPr>
        </p:sp>
        <p:sp>
          <p:nvSpPr>
            <p:cNvPr id="24" name="TextBox 24"/>
            <p:cNvSpPr txBox="1"/>
            <p:nvPr/>
          </p:nvSpPr>
          <p:spPr>
            <a:xfrm>
              <a:off x="76200" y="41961"/>
              <a:ext cx="660400" cy="73196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694124" y="8875057"/>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01.</a:t>
            </a:r>
          </a:p>
        </p:txBody>
      </p:sp>
      <p:grpSp>
        <p:nvGrpSpPr>
          <p:cNvPr id="26" name="Group 26"/>
          <p:cNvGrpSpPr/>
          <p:nvPr/>
        </p:nvGrpSpPr>
        <p:grpSpPr>
          <a:xfrm>
            <a:off x="9144000" y="3157896"/>
            <a:ext cx="937505" cy="985005"/>
            <a:chOff x="0" y="0"/>
            <a:chExt cx="812800" cy="853982"/>
          </a:xfrm>
        </p:grpSpPr>
        <p:sp>
          <p:nvSpPr>
            <p:cNvPr id="27" name="Freeform 27"/>
            <p:cNvSpPr/>
            <p:nvPr/>
          </p:nvSpPr>
          <p:spPr>
            <a:xfrm>
              <a:off x="0" y="0"/>
              <a:ext cx="812800" cy="853982"/>
            </a:xfrm>
            <a:custGeom>
              <a:avLst/>
              <a:gdLst/>
              <a:ahLst/>
              <a:cxnLst/>
              <a:rect l="l" t="t" r="r" b="b"/>
              <a:pathLst>
                <a:path w="812800" h="853982">
                  <a:moveTo>
                    <a:pt x="406400" y="0"/>
                  </a:moveTo>
                  <a:cubicBezTo>
                    <a:pt x="181951" y="0"/>
                    <a:pt x="0" y="191170"/>
                    <a:pt x="0" y="426991"/>
                  </a:cubicBezTo>
                  <a:cubicBezTo>
                    <a:pt x="0" y="662812"/>
                    <a:pt x="181951" y="853982"/>
                    <a:pt x="406400" y="853982"/>
                  </a:cubicBezTo>
                  <a:cubicBezTo>
                    <a:pt x="630849" y="853982"/>
                    <a:pt x="812800" y="662812"/>
                    <a:pt x="812800" y="426991"/>
                  </a:cubicBezTo>
                  <a:cubicBezTo>
                    <a:pt x="812800" y="191170"/>
                    <a:pt x="630849" y="0"/>
                    <a:pt x="406400" y="0"/>
                  </a:cubicBezTo>
                  <a:close/>
                </a:path>
              </a:pathLst>
            </a:custGeom>
            <a:solidFill>
              <a:srgbClr val="CBE5FA"/>
            </a:solidFill>
          </p:spPr>
        </p:sp>
        <p:sp>
          <p:nvSpPr>
            <p:cNvPr id="28" name="TextBox 28"/>
            <p:cNvSpPr txBox="1"/>
            <p:nvPr/>
          </p:nvSpPr>
          <p:spPr>
            <a:xfrm>
              <a:off x="76200" y="41961"/>
              <a:ext cx="660400" cy="73196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9278176" y="3396398"/>
            <a:ext cx="669152" cy="441325"/>
          </a:xfrm>
          <a:prstGeom prst="rect">
            <a:avLst/>
          </a:prstGeom>
        </p:spPr>
        <p:txBody>
          <a:bodyPr lIns="0" tIns="0" rIns="0" bIns="0" rtlCol="0" anchor="t">
            <a:spAutoFit/>
          </a:bodyPr>
          <a:lstStyle/>
          <a:p>
            <a:pPr algn="ctr">
              <a:lnSpc>
                <a:spcPts val="3499"/>
              </a:lnSpc>
            </a:pPr>
            <a:r>
              <a:rPr lang="en-US" sz="2499" b="1">
                <a:solidFill>
                  <a:srgbClr val="263744"/>
                </a:solidFill>
                <a:latin typeface="Poppins Bold"/>
                <a:ea typeface="Poppins Bold"/>
                <a:cs typeface="Poppins Bold"/>
                <a:sym typeface="Poppins Bold"/>
              </a:rPr>
              <a:t>02.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1189</Words>
  <Application>Microsoft Office PowerPoint</Application>
  <PresentationFormat>Custom</PresentationFormat>
  <Paragraphs>233</Paragraphs>
  <Slides>38</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Times New Roman</vt:lpstr>
      <vt:lpstr>Archivo Black</vt:lpstr>
      <vt:lpstr>Gagalin</vt:lpstr>
      <vt:lpstr>Canva Sans Bold</vt:lpstr>
      <vt:lpstr>Calibri</vt:lpstr>
      <vt:lpstr>Inter Bold</vt:lpstr>
      <vt:lpstr>Montserrat Semi-Bold</vt:lpstr>
      <vt:lpstr>Canva Sans</vt:lpstr>
      <vt:lpstr>Times New Roman Semi-Bold</vt:lpstr>
      <vt:lpstr>Poppins</vt:lpstr>
      <vt:lpstr>Poppins Bold</vt:lpstr>
      <vt:lpstr>Poppins Semi-Bold</vt:lpstr>
      <vt:lpstr>Fredoka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PROJECT</dc:title>
  <cp:lastModifiedBy>sakshi more</cp:lastModifiedBy>
  <cp:revision>3</cp:revision>
  <dcterms:created xsi:type="dcterms:W3CDTF">2006-08-16T00:00:00Z</dcterms:created>
  <dcterms:modified xsi:type="dcterms:W3CDTF">2025-09-16T07:50:33Z</dcterms:modified>
  <dc:identifier>DAGzEBvG3t8</dc:identifier>
</cp:coreProperties>
</file>